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3"/>
  </p:notesMasterIdLst>
  <p:sldIdLst>
    <p:sldId id="256" r:id="rId2"/>
    <p:sldId id="260" r:id="rId3"/>
    <p:sldId id="259" r:id="rId4"/>
    <p:sldId id="258" r:id="rId5"/>
    <p:sldId id="284" r:id="rId6"/>
    <p:sldId id="282" r:id="rId7"/>
    <p:sldId id="263" r:id="rId8"/>
    <p:sldId id="264" r:id="rId9"/>
    <p:sldId id="265" r:id="rId10"/>
    <p:sldId id="291" r:id="rId11"/>
    <p:sldId id="266" r:id="rId12"/>
    <p:sldId id="285" r:id="rId13"/>
    <p:sldId id="286" r:id="rId14"/>
    <p:sldId id="267" r:id="rId15"/>
    <p:sldId id="287" r:id="rId16"/>
    <p:sldId id="268" r:id="rId17"/>
    <p:sldId id="271" r:id="rId18"/>
    <p:sldId id="272" r:id="rId19"/>
    <p:sldId id="273" r:id="rId20"/>
    <p:sldId id="270" r:id="rId21"/>
    <p:sldId id="288" r:id="rId22"/>
    <p:sldId id="289" r:id="rId23"/>
    <p:sldId id="290" r:id="rId24"/>
    <p:sldId id="276" r:id="rId25"/>
    <p:sldId id="277" r:id="rId26"/>
    <p:sldId id="275" r:id="rId27"/>
    <p:sldId id="278" r:id="rId28"/>
    <p:sldId id="279" r:id="rId29"/>
    <p:sldId id="280" r:id="rId30"/>
    <p:sldId id="281" r:id="rId31"/>
    <p:sldId id="26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46" autoAdjust="0"/>
  </p:normalViewPr>
  <p:slideViewPr>
    <p:cSldViewPr snapToGrid="0">
      <p:cViewPr varScale="1">
        <p:scale>
          <a:sx n="52" d="100"/>
          <a:sy n="52" d="100"/>
        </p:scale>
        <p:origin x="1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7F9FC-7ACE-44BE-BF48-984FB84F46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EDF4AA-8BC5-49EA-8A8B-797939DC403E}">
      <dgm:prSet/>
      <dgm:spPr/>
      <dgm:t>
        <a:bodyPr/>
        <a:lstStyle/>
        <a:p>
          <a:r>
            <a:rPr lang="en-US"/>
            <a:t>DAY 1: UI/UX and Figma (BASICS)</a:t>
          </a:r>
        </a:p>
      </dgm:t>
    </dgm:pt>
    <dgm:pt modelId="{2F30A0DA-97F7-4C3C-BBC3-CB2C35190C0C}" type="parTrans" cxnId="{E8D0736B-4849-4B61-8F9E-FF65497A84C8}">
      <dgm:prSet/>
      <dgm:spPr/>
      <dgm:t>
        <a:bodyPr/>
        <a:lstStyle/>
        <a:p>
          <a:endParaRPr lang="en-US"/>
        </a:p>
      </dgm:t>
    </dgm:pt>
    <dgm:pt modelId="{8A52E742-A223-4B4A-B75B-41AE00097EB3}" type="sibTrans" cxnId="{E8D0736B-4849-4B61-8F9E-FF65497A84C8}">
      <dgm:prSet/>
      <dgm:spPr/>
      <dgm:t>
        <a:bodyPr/>
        <a:lstStyle/>
        <a:p>
          <a:endParaRPr lang="en-US"/>
        </a:p>
      </dgm:t>
    </dgm:pt>
    <dgm:pt modelId="{2FFC28D5-D774-4E09-ACAB-B211CC003C34}">
      <dgm:prSet/>
      <dgm:spPr/>
      <dgm:t>
        <a:bodyPr/>
        <a:lstStyle/>
        <a:p>
          <a:r>
            <a:rPr lang="en-US"/>
            <a:t>Introduction to UX UI.</a:t>
          </a:r>
        </a:p>
      </dgm:t>
    </dgm:pt>
    <dgm:pt modelId="{1E1E895F-BB22-437A-B5D5-83972EF81E9D}" type="parTrans" cxnId="{F3C28C29-3983-409D-99EB-85E7DAE4452B}">
      <dgm:prSet/>
      <dgm:spPr/>
      <dgm:t>
        <a:bodyPr/>
        <a:lstStyle/>
        <a:p>
          <a:endParaRPr lang="en-US"/>
        </a:p>
      </dgm:t>
    </dgm:pt>
    <dgm:pt modelId="{98119CD2-3F1C-4374-9427-6B31CA31B073}" type="sibTrans" cxnId="{F3C28C29-3983-409D-99EB-85E7DAE4452B}">
      <dgm:prSet/>
      <dgm:spPr/>
      <dgm:t>
        <a:bodyPr/>
        <a:lstStyle/>
        <a:p>
          <a:endParaRPr lang="en-US"/>
        </a:p>
      </dgm:t>
    </dgm:pt>
    <dgm:pt modelId="{54DB8E93-EC81-4950-933C-65853C57B840}">
      <dgm:prSet/>
      <dgm:spPr/>
      <dgm:t>
        <a:bodyPr/>
        <a:lstStyle/>
        <a:p>
          <a:r>
            <a:rPr lang="en-US" dirty="0"/>
            <a:t>Introduction to Figma</a:t>
          </a:r>
        </a:p>
      </dgm:t>
    </dgm:pt>
    <dgm:pt modelId="{E44D8AD9-10BC-4947-817A-925174AC730B}" type="parTrans" cxnId="{49942059-A134-4D57-A076-ADE8E52F5A68}">
      <dgm:prSet/>
      <dgm:spPr/>
      <dgm:t>
        <a:bodyPr/>
        <a:lstStyle/>
        <a:p>
          <a:endParaRPr lang="en-US"/>
        </a:p>
      </dgm:t>
    </dgm:pt>
    <dgm:pt modelId="{8E911C6A-6C6B-45AC-80F2-D0FC56988A67}" type="sibTrans" cxnId="{49942059-A134-4D57-A076-ADE8E52F5A68}">
      <dgm:prSet/>
      <dgm:spPr/>
      <dgm:t>
        <a:bodyPr/>
        <a:lstStyle/>
        <a:p>
          <a:endParaRPr lang="en-US"/>
        </a:p>
      </dgm:t>
    </dgm:pt>
    <dgm:pt modelId="{789C0230-1187-427E-A02E-470C9F16609D}">
      <dgm:prSet/>
      <dgm:spPr/>
      <dgm:t>
        <a:bodyPr/>
        <a:lstStyle/>
        <a:p>
          <a:r>
            <a:rPr lang="en-US"/>
            <a:t>Basic Design tools</a:t>
          </a:r>
        </a:p>
      </dgm:t>
    </dgm:pt>
    <dgm:pt modelId="{59737288-FB84-40B9-9DA0-0922FAE8C6EF}" type="parTrans" cxnId="{26A5A089-06B8-4963-B13D-DD996A9F551C}">
      <dgm:prSet/>
      <dgm:spPr/>
      <dgm:t>
        <a:bodyPr/>
        <a:lstStyle/>
        <a:p>
          <a:endParaRPr lang="en-US"/>
        </a:p>
      </dgm:t>
    </dgm:pt>
    <dgm:pt modelId="{62C53D94-A825-4115-9F82-DFF3A24B2FB9}" type="sibTrans" cxnId="{26A5A089-06B8-4963-B13D-DD996A9F551C}">
      <dgm:prSet/>
      <dgm:spPr/>
      <dgm:t>
        <a:bodyPr/>
        <a:lstStyle/>
        <a:p>
          <a:endParaRPr lang="en-US"/>
        </a:p>
      </dgm:t>
    </dgm:pt>
    <dgm:pt modelId="{E730F677-F085-41EF-9898-BA2AF0133DE4}">
      <dgm:prSet/>
      <dgm:spPr/>
      <dgm:t>
        <a:bodyPr/>
        <a:lstStyle/>
        <a:p>
          <a:r>
            <a:rPr lang="en-US"/>
            <a:t>Layout and Alignments</a:t>
          </a:r>
        </a:p>
      </dgm:t>
    </dgm:pt>
    <dgm:pt modelId="{2FA367E0-3E30-4B36-B207-CD787FE53472}" type="parTrans" cxnId="{C9E3942E-095E-4692-862A-782CC14E8B7D}">
      <dgm:prSet/>
      <dgm:spPr/>
      <dgm:t>
        <a:bodyPr/>
        <a:lstStyle/>
        <a:p>
          <a:endParaRPr lang="en-US"/>
        </a:p>
      </dgm:t>
    </dgm:pt>
    <dgm:pt modelId="{5DFC7A7A-B14F-4724-A8A1-054833455A5A}" type="sibTrans" cxnId="{C9E3942E-095E-4692-862A-782CC14E8B7D}">
      <dgm:prSet/>
      <dgm:spPr/>
      <dgm:t>
        <a:bodyPr/>
        <a:lstStyle/>
        <a:p>
          <a:endParaRPr lang="en-US"/>
        </a:p>
      </dgm:t>
    </dgm:pt>
    <dgm:pt modelId="{EA2BA3BF-CCFA-476A-B37C-6F28E64225B1}">
      <dgm:prSet/>
      <dgm:spPr/>
      <dgm:t>
        <a:bodyPr/>
        <a:lstStyle/>
        <a:p>
          <a:r>
            <a:rPr lang="en-US"/>
            <a:t>Components and Variants</a:t>
          </a:r>
        </a:p>
      </dgm:t>
    </dgm:pt>
    <dgm:pt modelId="{3C5F4399-0846-46B4-BC29-637DBF519B07}" type="parTrans" cxnId="{CB3CB7EE-4AB6-40D7-9D7E-B03C66F3EC11}">
      <dgm:prSet/>
      <dgm:spPr/>
      <dgm:t>
        <a:bodyPr/>
        <a:lstStyle/>
        <a:p>
          <a:endParaRPr lang="en-US"/>
        </a:p>
      </dgm:t>
    </dgm:pt>
    <dgm:pt modelId="{0C83A313-1DF9-4AF4-AE48-176C86227F48}" type="sibTrans" cxnId="{CB3CB7EE-4AB6-40D7-9D7E-B03C66F3EC11}">
      <dgm:prSet/>
      <dgm:spPr/>
      <dgm:t>
        <a:bodyPr/>
        <a:lstStyle/>
        <a:p>
          <a:endParaRPr lang="en-US"/>
        </a:p>
      </dgm:t>
    </dgm:pt>
    <dgm:pt modelId="{9569E763-23C7-4C90-8D98-D72C242A2D70}">
      <dgm:prSet/>
      <dgm:spPr/>
      <dgm:t>
        <a:bodyPr/>
        <a:lstStyle/>
        <a:p>
          <a:r>
            <a:rPr lang="en-US"/>
            <a:t>DAY 2: Auto Layouts, Prototyping And Collaboration(INTERMEDIATE)</a:t>
          </a:r>
        </a:p>
      </dgm:t>
    </dgm:pt>
    <dgm:pt modelId="{2E2B5A7D-1AEE-4AC9-8B3A-96091B979837}" type="parTrans" cxnId="{DF557C51-BBCB-40CA-B784-9787EEEA0F69}">
      <dgm:prSet/>
      <dgm:spPr/>
      <dgm:t>
        <a:bodyPr/>
        <a:lstStyle/>
        <a:p>
          <a:endParaRPr lang="en-US"/>
        </a:p>
      </dgm:t>
    </dgm:pt>
    <dgm:pt modelId="{7F5B1767-810D-4C5F-9038-4C25384DA91C}" type="sibTrans" cxnId="{DF557C51-BBCB-40CA-B784-9787EEEA0F69}">
      <dgm:prSet/>
      <dgm:spPr/>
      <dgm:t>
        <a:bodyPr/>
        <a:lstStyle/>
        <a:p>
          <a:endParaRPr lang="en-US"/>
        </a:p>
      </dgm:t>
    </dgm:pt>
    <dgm:pt modelId="{D1F7183D-5B14-46AC-B247-A21580B84E88}">
      <dgm:prSet/>
      <dgm:spPr/>
      <dgm:t>
        <a:bodyPr/>
        <a:lstStyle/>
        <a:p>
          <a:r>
            <a:rPr lang="en-US"/>
            <a:t>Auto Layout</a:t>
          </a:r>
        </a:p>
      </dgm:t>
    </dgm:pt>
    <dgm:pt modelId="{771B2D13-D77D-4BED-A703-BEEB1ED4D30F}" type="parTrans" cxnId="{6F56F537-9092-4E28-A08A-678F17EA9AC2}">
      <dgm:prSet/>
      <dgm:spPr/>
      <dgm:t>
        <a:bodyPr/>
        <a:lstStyle/>
        <a:p>
          <a:endParaRPr lang="en-US"/>
        </a:p>
      </dgm:t>
    </dgm:pt>
    <dgm:pt modelId="{51E4C207-6FAC-4BCF-A74B-1C4B15633820}" type="sibTrans" cxnId="{6F56F537-9092-4E28-A08A-678F17EA9AC2}">
      <dgm:prSet/>
      <dgm:spPr/>
      <dgm:t>
        <a:bodyPr/>
        <a:lstStyle/>
        <a:p>
          <a:endParaRPr lang="en-US"/>
        </a:p>
      </dgm:t>
    </dgm:pt>
    <dgm:pt modelId="{C99B8651-2E9F-45EA-958C-C82452787013}">
      <dgm:prSet/>
      <dgm:spPr/>
      <dgm:t>
        <a:bodyPr/>
        <a:lstStyle/>
        <a:p>
          <a:r>
            <a:rPr lang="en-US"/>
            <a:t>UX Principles and User Flow</a:t>
          </a:r>
        </a:p>
      </dgm:t>
    </dgm:pt>
    <dgm:pt modelId="{579D0C0D-4D61-4940-8781-71D3922A2CC7}" type="parTrans" cxnId="{96306D3E-CCFA-4F78-B60C-FEA685FB361B}">
      <dgm:prSet/>
      <dgm:spPr/>
      <dgm:t>
        <a:bodyPr/>
        <a:lstStyle/>
        <a:p>
          <a:endParaRPr lang="en-US"/>
        </a:p>
      </dgm:t>
    </dgm:pt>
    <dgm:pt modelId="{31B9D270-02A5-4680-9142-364BA68AF5F0}" type="sibTrans" cxnId="{96306D3E-CCFA-4F78-B60C-FEA685FB361B}">
      <dgm:prSet/>
      <dgm:spPr/>
      <dgm:t>
        <a:bodyPr/>
        <a:lstStyle/>
        <a:p>
          <a:endParaRPr lang="en-US"/>
        </a:p>
      </dgm:t>
    </dgm:pt>
    <dgm:pt modelId="{AE0A02D7-E92D-418A-B1EB-37756FDF7863}">
      <dgm:prSet/>
      <dgm:spPr/>
      <dgm:t>
        <a:bodyPr/>
        <a:lstStyle/>
        <a:p>
          <a:r>
            <a:rPr lang="en-US"/>
            <a:t>Prototyping and Interactions</a:t>
          </a:r>
        </a:p>
      </dgm:t>
    </dgm:pt>
    <dgm:pt modelId="{3553BDFC-AFE1-486A-BB31-84CDC1242315}" type="parTrans" cxnId="{182EB152-5B85-4A3F-8F2B-C1E9B90789D1}">
      <dgm:prSet/>
      <dgm:spPr/>
      <dgm:t>
        <a:bodyPr/>
        <a:lstStyle/>
        <a:p>
          <a:endParaRPr lang="en-US"/>
        </a:p>
      </dgm:t>
    </dgm:pt>
    <dgm:pt modelId="{62AF6DC7-CB3B-49EF-A772-69AE343C51A5}" type="sibTrans" cxnId="{182EB152-5B85-4A3F-8F2B-C1E9B90789D1}">
      <dgm:prSet/>
      <dgm:spPr/>
      <dgm:t>
        <a:bodyPr/>
        <a:lstStyle/>
        <a:p>
          <a:endParaRPr lang="en-US"/>
        </a:p>
      </dgm:t>
    </dgm:pt>
    <dgm:pt modelId="{E1204737-6205-45EF-BAF8-AAC1EAE7F4C2}">
      <dgm:prSet/>
      <dgm:spPr/>
      <dgm:t>
        <a:bodyPr/>
        <a:lstStyle/>
        <a:p>
          <a:r>
            <a:rPr lang="en-US"/>
            <a:t>Collaboration, Handoffs and Best Practices</a:t>
          </a:r>
        </a:p>
      </dgm:t>
    </dgm:pt>
    <dgm:pt modelId="{2E211942-17D9-4E4B-947D-6CAF157D9537}" type="parTrans" cxnId="{62436BB1-B4B6-4CD8-A74D-50470A71FE70}">
      <dgm:prSet/>
      <dgm:spPr/>
      <dgm:t>
        <a:bodyPr/>
        <a:lstStyle/>
        <a:p>
          <a:endParaRPr lang="en-US"/>
        </a:p>
      </dgm:t>
    </dgm:pt>
    <dgm:pt modelId="{3D66F07F-9A23-40DC-AFCA-F24883AA1AA1}" type="sibTrans" cxnId="{62436BB1-B4B6-4CD8-A74D-50470A71FE70}">
      <dgm:prSet/>
      <dgm:spPr/>
      <dgm:t>
        <a:bodyPr/>
        <a:lstStyle/>
        <a:p>
          <a:endParaRPr lang="en-US"/>
        </a:p>
      </dgm:t>
    </dgm:pt>
    <dgm:pt modelId="{425706CA-99FE-461C-A9F1-B081C5FC01F4}">
      <dgm:prSet/>
      <dgm:spPr/>
      <dgm:t>
        <a:bodyPr/>
        <a:lstStyle/>
        <a:p>
          <a:r>
            <a:rPr lang="en-US"/>
            <a:t>Assignment</a:t>
          </a:r>
        </a:p>
      </dgm:t>
    </dgm:pt>
    <dgm:pt modelId="{09A8DD44-EC1D-4490-A816-5B4D0D2D2D17}" type="parTrans" cxnId="{515D6E16-4B60-48EE-886B-D412B11F5D54}">
      <dgm:prSet/>
      <dgm:spPr/>
      <dgm:t>
        <a:bodyPr/>
        <a:lstStyle/>
        <a:p>
          <a:endParaRPr lang="en-US"/>
        </a:p>
      </dgm:t>
    </dgm:pt>
    <dgm:pt modelId="{E07D52EF-C59D-4175-B3DC-C51D872721AE}" type="sibTrans" cxnId="{515D6E16-4B60-48EE-886B-D412B11F5D54}">
      <dgm:prSet/>
      <dgm:spPr/>
      <dgm:t>
        <a:bodyPr/>
        <a:lstStyle/>
        <a:p>
          <a:endParaRPr lang="en-US"/>
        </a:p>
      </dgm:t>
    </dgm:pt>
    <dgm:pt modelId="{BAA88542-AE51-4EDF-A13C-D2F22FA05F30}">
      <dgm:prSet/>
      <dgm:spPr/>
      <dgm:t>
        <a:bodyPr/>
        <a:lstStyle/>
        <a:p>
          <a:r>
            <a:rPr lang="en-US"/>
            <a:t>Design Competition </a:t>
          </a:r>
        </a:p>
      </dgm:t>
    </dgm:pt>
    <dgm:pt modelId="{0DA1660E-A61D-41B0-8D5A-BD67DEB316BA}" type="parTrans" cxnId="{9477ABF8-865B-4A13-9B54-0E5FFE8714D7}">
      <dgm:prSet/>
      <dgm:spPr/>
      <dgm:t>
        <a:bodyPr/>
        <a:lstStyle/>
        <a:p>
          <a:endParaRPr lang="en-US"/>
        </a:p>
      </dgm:t>
    </dgm:pt>
    <dgm:pt modelId="{E14EDBEB-05FC-4D46-9805-E30606722FCD}" type="sibTrans" cxnId="{9477ABF8-865B-4A13-9B54-0E5FFE8714D7}">
      <dgm:prSet/>
      <dgm:spPr/>
      <dgm:t>
        <a:bodyPr/>
        <a:lstStyle/>
        <a:p>
          <a:endParaRPr lang="en-US"/>
        </a:p>
      </dgm:t>
    </dgm:pt>
    <dgm:pt modelId="{405DFA41-BBA6-4D55-8E13-7B9F87CBDF8E}">
      <dgm:prSet/>
      <dgm:spPr/>
      <dgm:t>
        <a:bodyPr/>
        <a:lstStyle/>
        <a:p>
          <a:r>
            <a:rPr lang="en-US"/>
            <a:t>Preparing For competition </a:t>
          </a:r>
        </a:p>
      </dgm:t>
    </dgm:pt>
    <dgm:pt modelId="{2BF6A665-526F-45C7-B17F-1162090B8E38}" type="parTrans" cxnId="{9EEF9291-5274-463F-A2C9-E7B9D8C6EB84}">
      <dgm:prSet/>
      <dgm:spPr/>
      <dgm:t>
        <a:bodyPr/>
        <a:lstStyle/>
        <a:p>
          <a:endParaRPr lang="en-US"/>
        </a:p>
      </dgm:t>
    </dgm:pt>
    <dgm:pt modelId="{3D1E34E1-9658-4C9A-A3BE-AA05CD4BB5F4}" type="sibTrans" cxnId="{9EEF9291-5274-463F-A2C9-E7B9D8C6EB84}">
      <dgm:prSet/>
      <dgm:spPr/>
      <dgm:t>
        <a:bodyPr/>
        <a:lstStyle/>
        <a:p>
          <a:endParaRPr lang="en-US"/>
        </a:p>
      </dgm:t>
    </dgm:pt>
    <dgm:pt modelId="{EEDE6CBE-B285-4303-81BC-F797AEF30C4A}" type="pres">
      <dgm:prSet presAssocID="{FFA7F9FC-7ACE-44BE-BF48-984FB84F4623}" presName="linear" presStyleCnt="0">
        <dgm:presLayoutVars>
          <dgm:animLvl val="lvl"/>
          <dgm:resizeHandles val="exact"/>
        </dgm:presLayoutVars>
      </dgm:prSet>
      <dgm:spPr/>
    </dgm:pt>
    <dgm:pt modelId="{BDF728F6-E1B1-455D-AEAB-E489963D2982}" type="pres">
      <dgm:prSet presAssocID="{38EDF4AA-8BC5-49EA-8A8B-797939DC40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7F05C0-10DD-47D4-AE18-8A40D51313F8}" type="pres">
      <dgm:prSet presAssocID="{38EDF4AA-8BC5-49EA-8A8B-797939DC403E}" presName="childText" presStyleLbl="revTx" presStyleIdx="0" presStyleCnt="3">
        <dgm:presLayoutVars>
          <dgm:bulletEnabled val="1"/>
        </dgm:presLayoutVars>
      </dgm:prSet>
      <dgm:spPr/>
    </dgm:pt>
    <dgm:pt modelId="{4230854B-BD9A-48E6-B5E9-A6554B3D468D}" type="pres">
      <dgm:prSet presAssocID="{9569E763-23C7-4C90-8D98-D72C242A2D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3B93CA-63A2-41D1-9641-AC2B43C61AE5}" type="pres">
      <dgm:prSet presAssocID="{9569E763-23C7-4C90-8D98-D72C242A2D70}" presName="childText" presStyleLbl="revTx" presStyleIdx="1" presStyleCnt="3">
        <dgm:presLayoutVars>
          <dgm:bulletEnabled val="1"/>
        </dgm:presLayoutVars>
      </dgm:prSet>
      <dgm:spPr/>
    </dgm:pt>
    <dgm:pt modelId="{06B1E5D9-7F00-4CD4-BF42-64A41BB97149}" type="pres">
      <dgm:prSet presAssocID="{BAA88542-AE51-4EDF-A13C-D2F22FA05F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534CC5F-167C-44D2-ABA8-77F27BDE340D}" type="pres">
      <dgm:prSet presAssocID="{BAA88542-AE51-4EDF-A13C-D2F22FA05F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DFC6801-A813-4110-9E3D-598EE71F1C5B}" type="presOf" srcId="{2FFC28D5-D774-4E09-ACAB-B211CC003C34}" destId="{707F05C0-10DD-47D4-AE18-8A40D51313F8}" srcOrd="0" destOrd="0" presId="urn:microsoft.com/office/officeart/2005/8/layout/vList2"/>
    <dgm:cxn modelId="{11C2880D-94E5-4C62-93CC-5C9186424325}" type="presOf" srcId="{FFA7F9FC-7ACE-44BE-BF48-984FB84F4623}" destId="{EEDE6CBE-B285-4303-81BC-F797AEF30C4A}" srcOrd="0" destOrd="0" presId="urn:microsoft.com/office/officeart/2005/8/layout/vList2"/>
    <dgm:cxn modelId="{515D6E16-4B60-48EE-886B-D412B11F5D54}" srcId="{9569E763-23C7-4C90-8D98-D72C242A2D70}" destId="{425706CA-99FE-461C-A9F1-B081C5FC01F4}" srcOrd="4" destOrd="0" parTransId="{09A8DD44-EC1D-4490-A816-5B4D0D2D2D17}" sibTransId="{E07D52EF-C59D-4175-B3DC-C51D872721AE}"/>
    <dgm:cxn modelId="{1D276119-E615-4A72-8FDF-63A7F8DC9CD3}" type="presOf" srcId="{9569E763-23C7-4C90-8D98-D72C242A2D70}" destId="{4230854B-BD9A-48E6-B5E9-A6554B3D468D}" srcOrd="0" destOrd="0" presId="urn:microsoft.com/office/officeart/2005/8/layout/vList2"/>
    <dgm:cxn modelId="{8C9CE319-AD04-4F1B-AD32-258A97D6CCDA}" type="presOf" srcId="{789C0230-1187-427E-A02E-470C9F16609D}" destId="{707F05C0-10DD-47D4-AE18-8A40D51313F8}" srcOrd="0" destOrd="2" presId="urn:microsoft.com/office/officeart/2005/8/layout/vList2"/>
    <dgm:cxn modelId="{F3C28C29-3983-409D-99EB-85E7DAE4452B}" srcId="{38EDF4AA-8BC5-49EA-8A8B-797939DC403E}" destId="{2FFC28D5-D774-4E09-ACAB-B211CC003C34}" srcOrd="0" destOrd="0" parTransId="{1E1E895F-BB22-437A-B5D5-83972EF81E9D}" sibTransId="{98119CD2-3F1C-4374-9427-6B31CA31B073}"/>
    <dgm:cxn modelId="{6D59382B-9E09-44CA-A5D7-C7E6D73642A1}" type="presOf" srcId="{405DFA41-BBA6-4D55-8E13-7B9F87CBDF8E}" destId="{A534CC5F-167C-44D2-ABA8-77F27BDE340D}" srcOrd="0" destOrd="0" presId="urn:microsoft.com/office/officeart/2005/8/layout/vList2"/>
    <dgm:cxn modelId="{C9E3942E-095E-4692-862A-782CC14E8B7D}" srcId="{38EDF4AA-8BC5-49EA-8A8B-797939DC403E}" destId="{E730F677-F085-41EF-9898-BA2AF0133DE4}" srcOrd="3" destOrd="0" parTransId="{2FA367E0-3E30-4B36-B207-CD787FE53472}" sibTransId="{5DFC7A7A-B14F-4724-A8A1-054833455A5A}"/>
    <dgm:cxn modelId="{50D21E2F-E0BF-4172-91CE-F27C946B7778}" type="presOf" srcId="{AE0A02D7-E92D-418A-B1EB-37756FDF7863}" destId="{CA3B93CA-63A2-41D1-9641-AC2B43C61AE5}" srcOrd="0" destOrd="2" presId="urn:microsoft.com/office/officeart/2005/8/layout/vList2"/>
    <dgm:cxn modelId="{76F2772F-E8D9-40AD-A638-E9ECEAC7A236}" type="presOf" srcId="{425706CA-99FE-461C-A9F1-B081C5FC01F4}" destId="{CA3B93CA-63A2-41D1-9641-AC2B43C61AE5}" srcOrd="0" destOrd="4" presId="urn:microsoft.com/office/officeart/2005/8/layout/vList2"/>
    <dgm:cxn modelId="{3D5DE130-AFBB-4510-B7C8-9A2B74CC0280}" type="presOf" srcId="{BAA88542-AE51-4EDF-A13C-D2F22FA05F30}" destId="{06B1E5D9-7F00-4CD4-BF42-64A41BB97149}" srcOrd="0" destOrd="0" presId="urn:microsoft.com/office/officeart/2005/8/layout/vList2"/>
    <dgm:cxn modelId="{6F56F537-9092-4E28-A08A-678F17EA9AC2}" srcId="{9569E763-23C7-4C90-8D98-D72C242A2D70}" destId="{D1F7183D-5B14-46AC-B247-A21580B84E88}" srcOrd="0" destOrd="0" parTransId="{771B2D13-D77D-4BED-A703-BEEB1ED4D30F}" sibTransId="{51E4C207-6FAC-4BCF-A74B-1C4B15633820}"/>
    <dgm:cxn modelId="{96306D3E-CCFA-4F78-B60C-FEA685FB361B}" srcId="{9569E763-23C7-4C90-8D98-D72C242A2D70}" destId="{C99B8651-2E9F-45EA-958C-C82452787013}" srcOrd="1" destOrd="0" parTransId="{579D0C0D-4D61-4940-8781-71D3922A2CC7}" sibTransId="{31B9D270-02A5-4680-9142-364BA68AF5F0}"/>
    <dgm:cxn modelId="{9EBCC861-B22D-485B-9EF1-D0C910A26B20}" type="presOf" srcId="{54DB8E93-EC81-4950-933C-65853C57B840}" destId="{707F05C0-10DD-47D4-AE18-8A40D51313F8}" srcOrd="0" destOrd="1" presId="urn:microsoft.com/office/officeart/2005/8/layout/vList2"/>
    <dgm:cxn modelId="{107FC046-7665-49B9-8D00-1B6DE9D9741C}" type="presOf" srcId="{C99B8651-2E9F-45EA-958C-C82452787013}" destId="{CA3B93CA-63A2-41D1-9641-AC2B43C61AE5}" srcOrd="0" destOrd="1" presId="urn:microsoft.com/office/officeart/2005/8/layout/vList2"/>
    <dgm:cxn modelId="{2CD3AD69-8337-46E9-97E3-F6CF950105DE}" type="presOf" srcId="{E1204737-6205-45EF-BAF8-AAC1EAE7F4C2}" destId="{CA3B93CA-63A2-41D1-9641-AC2B43C61AE5}" srcOrd="0" destOrd="3" presId="urn:microsoft.com/office/officeart/2005/8/layout/vList2"/>
    <dgm:cxn modelId="{E8D0736B-4849-4B61-8F9E-FF65497A84C8}" srcId="{FFA7F9FC-7ACE-44BE-BF48-984FB84F4623}" destId="{38EDF4AA-8BC5-49EA-8A8B-797939DC403E}" srcOrd="0" destOrd="0" parTransId="{2F30A0DA-97F7-4C3C-BBC3-CB2C35190C0C}" sibTransId="{8A52E742-A223-4B4A-B75B-41AE00097EB3}"/>
    <dgm:cxn modelId="{DF557C51-BBCB-40CA-B784-9787EEEA0F69}" srcId="{FFA7F9FC-7ACE-44BE-BF48-984FB84F4623}" destId="{9569E763-23C7-4C90-8D98-D72C242A2D70}" srcOrd="1" destOrd="0" parTransId="{2E2B5A7D-1AEE-4AC9-8B3A-96091B979837}" sibTransId="{7F5B1767-810D-4C5F-9038-4C25384DA91C}"/>
    <dgm:cxn modelId="{182EB152-5B85-4A3F-8F2B-C1E9B90789D1}" srcId="{9569E763-23C7-4C90-8D98-D72C242A2D70}" destId="{AE0A02D7-E92D-418A-B1EB-37756FDF7863}" srcOrd="2" destOrd="0" parTransId="{3553BDFC-AFE1-486A-BB31-84CDC1242315}" sibTransId="{62AF6DC7-CB3B-49EF-A772-69AE343C51A5}"/>
    <dgm:cxn modelId="{49942059-A134-4D57-A076-ADE8E52F5A68}" srcId="{38EDF4AA-8BC5-49EA-8A8B-797939DC403E}" destId="{54DB8E93-EC81-4950-933C-65853C57B840}" srcOrd="1" destOrd="0" parTransId="{E44D8AD9-10BC-4947-817A-925174AC730B}" sibTransId="{8E911C6A-6C6B-45AC-80F2-D0FC56988A67}"/>
    <dgm:cxn modelId="{7A1E0C7F-CBB5-47BA-ADE3-617D9C7C6BFB}" type="presOf" srcId="{EA2BA3BF-CCFA-476A-B37C-6F28E64225B1}" destId="{707F05C0-10DD-47D4-AE18-8A40D51313F8}" srcOrd="0" destOrd="4" presId="urn:microsoft.com/office/officeart/2005/8/layout/vList2"/>
    <dgm:cxn modelId="{26A5A089-06B8-4963-B13D-DD996A9F551C}" srcId="{38EDF4AA-8BC5-49EA-8A8B-797939DC403E}" destId="{789C0230-1187-427E-A02E-470C9F16609D}" srcOrd="2" destOrd="0" parTransId="{59737288-FB84-40B9-9DA0-0922FAE8C6EF}" sibTransId="{62C53D94-A825-4115-9F82-DFF3A24B2FB9}"/>
    <dgm:cxn modelId="{C425258B-E84D-405E-A479-E94EA24BE677}" type="presOf" srcId="{E730F677-F085-41EF-9898-BA2AF0133DE4}" destId="{707F05C0-10DD-47D4-AE18-8A40D51313F8}" srcOrd="0" destOrd="3" presId="urn:microsoft.com/office/officeart/2005/8/layout/vList2"/>
    <dgm:cxn modelId="{9EEF9291-5274-463F-A2C9-E7B9D8C6EB84}" srcId="{BAA88542-AE51-4EDF-A13C-D2F22FA05F30}" destId="{405DFA41-BBA6-4D55-8E13-7B9F87CBDF8E}" srcOrd="0" destOrd="0" parTransId="{2BF6A665-526F-45C7-B17F-1162090B8E38}" sibTransId="{3D1E34E1-9658-4C9A-A3BE-AA05CD4BB5F4}"/>
    <dgm:cxn modelId="{62436BB1-B4B6-4CD8-A74D-50470A71FE70}" srcId="{9569E763-23C7-4C90-8D98-D72C242A2D70}" destId="{E1204737-6205-45EF-BAF8-AAC1EAE7F4C2}" srcOrd="3" destOrd="0" parTransId="{2E211942-17D9-4E4B-947D-6CAF157D9537}" sibTransId="{3D66F07F-9A23-40DC-AFCA-F24883AA1AA1}"/>
    <dgm:cxn modelId="{0BB96CD5-62B9-4F68-B39F-D59E5E3D0E6D}" type="presOf" srcId="{38EDF4AA-8BC5-49EA-8A8B-797939DC403E}" destId="{BDF728F6-E1B1-455D-AEAB-E489963D2982}" srcOrd="0" destOrd="0" presId="urn:microsoft.com/office/officeart/2005/8/layout/vList2"/>
    <dgm:cxn modelId="{CB3CB7EE-4AB6-40D7-9D7E-B03C66F3EC11}" srcId="{38EDF4AA-8BC5-49EA-8A8B-797939DC403E}" destId="{EA2BA3BF-CCFA-476A-B37C-6F28E64225B1}" srcOrd="4" destOrd="0" parTransId="{3C5F4399-0846-46B4-BC29-637DBF519B07}" sibTransId="{0C83A313-1DF9-4AF4-AE48-176C86227F48}"/>
    <dgm:cxn modelId="{76B072F7-6198-4209-9B74-4EADFCAEF49F}" type="presOf" srcId="{D1F7183D-5B14-46AC-B247-A21580B84E88}" destId="{CA3B93CA-63A2-41D1-9641-AC2B43C61AE5}" srcOrd="0" destOrd="0" presId="urn:microsoft.com/office/officeart/2005/8/layout/vList2"/>
    <dgm:cxn modelId="{9477ABF8-865B-4A13-9B54-0E5FFE8714D7}" srcId="{FFA7F9FC-7ACE-44BE-BF48-984FB84F4623}" destId="{BAA88542-AE51-4EDF-A13C-D2F22FA05F30}" srcOrd="2" destOrd="0" parTransId="{0DA1660E-A61D-41B0-8D5A-BD67DEB316BA}" sibTransId="{E14EDBEB-05FC-4D46-9805-E30606722FCD}"/>
    <dgm:cxn modelId="{0A26CA31-77A2-44B3-9D81-A1F99F1D1510}" type="presParOf" srcId="{EEDE6CBE-B285-4303-81BC-F797AEF30C4A}" destId="{BDF728F6-E1B1-455D-AEAB-E489963D2982}" srcOrd="0" destOrd="0" presId="urn:microsoft.com/office/officeart/2005/8/layout/vList2"/>
    <dgm:cxn modelId="{14F2D463-C82A-436F-BFEF-893BB728D81C}" type="presParOf" srcId="{EEDE6CBE-B285-4303-81BC-F797AEF30C4A}" destId="{707F05C0-10DD-47D4-AE18-8A40D51313F8}" srcOrd="1" destOrd="0" presId="urn:microsoft.com/office/officeart/2005/8/layout/vList2"/>
    <dgm:cxn modelId="{A93F8998-9E98-44F2-9D33-A0AE3D36DD14}" type="presParOf" srcId="{EEDE6CBE-B285-4303-81BC-F797AEF30C4A}" destId="{4230854B-BD9A-48E6-B5E9-A6554B3D468D}" srcOrd="2" destOrd="0" presId="urn:microsoft.com/office/officeart/2005/8/layout/vList2"/>
    <dgm:cxn modelId="{F214DE87-2A35-4148-BB56-7DEFFF395367}" type="presParOf" srcId="{EEDE6CBE-B285-4303-81BC-F797AEF30C4A}" destId="{CA3B93CA-63A2-41D1-9641-AC2B43C61AE5}" srcOrd="3" destOrd="0" presId="urn:microsoft.com/office/officeart/2005/8/layout/vList2"/>
    <dgm:cxn modelId="{875486DD-C755-492F-9A52-1B8820516857}" type="presParOf" srcId="{EEDE6CBE-B285-4303-81BC-F797AEF30C4A}" destId="{06B1E5D9-7F00-4CD4-BF42-64A41BB97149}" srcOrd="4" destOrd="0" presId="urn:microsoft.com/office/officeart/2005/8/layout/vList2"/>
    <dgm:cxn modelId="{9849CF22-2721-4AB8-AE90-5335957AB744}" type="presParOf" srcId="{EEDE6CBE-B285-4303-81BC-F797AEF30C4A}" destId="{A534CC5F-167C-44D2-ABA8-77F27BDE340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5E2E26-7575-4345-8556-AC65A3D56B9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3AE0D1-A8F6-427D-A275-DF5569D88036}">
      <dgm:prSet/>
      <dgm:spPr/>
      <dgm:t>
        <a:bodyPr/>
        <a:lstStyle/>
        <a:p>
          <a:r>
            <a:rPr lang="en-US" dirty="0"/>
            <a:t>Empathize </a:t>
          </a:r>
        </a:p>
      </dgm:t>
    </dgm:pt>
    <dgm:pt modelId="{096D9D33-BB48-421E-AB3A-EB3FBEAAE5AC}" type="parTrans" cxnId="{35CA5172-A318-4173-8B84-ACD3CE9928DB}">
      <dgm:prSet/>
      <dgm:spPr/>
      <dgm:t>
        <a:bodyPr/>
        <a:lstStyle/>
        <a:p>
          <a:endParaRPr lang="en-US"/>
        </a:p>
      </dgm:t>
    </dgm:pt>
    <dgm:pt modelId="{F3257569-7AB1-4840-9763-867AAD2BD137}" type="sibTrans" cxnId="{35CA5172-A318-4173-8B84-ACD3CE9928DB}">
      <dgm:prSet/>
      <dgm:spPr/>
      <dgm:t>
        <a:bodyPr/>
        <a:lstStyle/>
        <a:p>
          <a:endParaRPr lang="en-US"/>
        </a:p>
      </dgm:t>
    </dgm:pt>
    <dgm:pt modelId="{E8F907E9-5567-49B9-A1DE-B0342830CEA9}">
      <dgm:prSet/>
      <dgm:spPr/>
      <dgm:t>
        <a:bodyPr/>
        <a:lstStyle/>
        <a:p>
          <a:r>
            <a:rPr lang="en-US"/>
            <a:t>Define</a:t>
          </a:r>
        </a:p>
      </dgm:t>
    </dgm:pt>
    <dgm:pt modelId="{3D1ECF43-8D50-41FD-B8CA-441F5BBC74F2}" type="parTrans" cxnId="{813173C2-D501-4864-8F91-E35DA22F4079}">
      <dgm:prSet/>
      <dgm:spPr/>
      <dgm:t>
        <a:bodyPr/>
        <a:lstStyle/>
        <a:p>
          <a:endParaRPr lang="en-US"/>
        </a:p>
      </dgm:t>
    </dgm:pt>
    <dgm:pt modelId="{4C7C1311-DA25-463F-9CD5-4BBCA9CD5214}" type="sibTrans" cxnId="{813173C2-D501-4864-8F91-E35DA22F4079}">
      <dgm:prSet/>
      <dgm:spPr/>
      <dgm:t>
        <a:bodyPr/>
        <a:lstStyle/>
        <a:p>
          <a:endParaRPr lang="en-US"/>
        </a:p>
      </dgm:t>
    </dgm:pt>
    <dgm:pt modelId="{E82802DD-7A3A-4126-9D7F-2AA4FF76AAC8}">
      <dgm:prSet/>
      <dgm:spPr/>
      <dgm:t>
        <a:bodyPr/>
        <a:lstStyle/>
        <a:p>
          <a:r>
            <a:rPr lang="en-US"/>
            <a:t>Ideate</a:t>
          </a:r>
        </a:p>
      </dgm:t>
    </dgm:pt>
    <dgm:pt modelId="{E75D6574-0E5E-469B-BBA6-2C5A1FA24E81}" type="parTrans" cxnId="{F9BC9457-C92B-4E81-9AB8-E844BA9064F9}">
      <dgm:prSet/>
      <dgm:spPr/>
      <dgm:t>
        <a:bodyPr/>
        <a:lstStyle/>
        <a:p>
          <a:endParaRPr lang="en-US"/>
        </a:p>
      </dgm:t>
    </dgm:pt>
    <dgm:pt modelId="{5850FF59-5E39-48F9-9890-9112E3683CF4}" type="sibTrans" cxnId="{F9BC9457-C92B-4E81-9AB8-E844BA9064F9}">
      <dgm:prSet/>
      <dgm:spPr/>
      <dgm:t>
        <a:bodyPr/>
        <a:lstStyle/>
        <a:p>
          <a:endParaRPr lang="en-US"/>
        </a:p>
      </dgm:t>
    </dgm:pt>
    <dgm:pt modelId="{3B47AA97-FF2D-4612-B498-F4038FF762E7}">
      <dgm:prSet/>
      <dgm:spPr/>
      <dgm:t>
        <a:bodyPr/>
        <a:lstStyle/>
        <a:p>
          <a:r>
            <a:rPr lang="en-US"/>
            <a:t>Prototype</a:t>
          </a:r>
        </a:p>
      </dgm:t>
    </dgm:pt>
    <dgm:pt modelId="{3E63092C-868C-4EB9-8348-A59F49494233}" type="parTrans" cxnId="{C0B86037-D0CF-4AC4-AEF8-A962858856CB}">
      <dgm:prSet/>
      <dgm:spPr/>
      <dgm:t>
        <a:bodyPr/>
        <a:lstStyle/>
        <a:p>
          <a:endParaRPr lang="en-US"/>
        </a:p>
      </dgm:t>
    </dgm:pt>
    <dgm:pt modelId="{8BC5C787-AD7B-4022-9358-B5F629B89C19}" type="sibTrans" cxnId="{C0B86037-D0CF-4AC4-AEF8-A962858856CB}">
      <dgm:prSet/>
      <dgm:spPr/>
      <dgm:t>
        <a:bodyPr/>
        <a:lstStyle/>
        <a:p>
          <a:endParaRPr lang="en-US"/>
        </a:p>
      </dgm:t>
    </dgm:pt>
    <dgm:pt modelId="{C45D8B15-1D72-4846-ABF8-8B63EF36624F}">
      <dgm:prSet/>
      <dgm:spPr/>
      <dgm:t>
        <a:bodyPr/>
        <a:lstStyle/>
        <a:p>
          <a:r>
            <a:rPr lang="en-US"/>
            <a:t>Test</a:t>
          </a:r>
        </a:p>
      </dgm:t>
    </dgm:pt>
    <dgm:pt modelId="{D5E0EFD6-D314-479D-80B2-029F69E28E7C}" type="parTrans" cxnId="{F5D606EB-3CD0-47ED-8360-CEA85D5E661E}">
      <dgm:prSet/>
      <dgm:spPr/>
      <dgm:t>
        <a:bodyPr/>
        <a:lstStyle/>
        <a:p>
          <a:endParaRPr lang="en-US"/>
        </a:p>
      </dgm:t>
    </dgm:pt>
    <dgm:pt modelId="{6F0478E8-B980-4831-99D7-F2988305A722}" type="sibTrans" cxnId="{F5D606EB-3CD0-47ED-8360-CEA85D5E661E}">
      <dgm:prSet/>
      <dgm:spPr/>
      <dgm:t>
        <a:bodyPr/>
        <a:lstStyle/>
        <a:p>
          <a:endParaRPr lang="en-US"/>
        </a:p>
      </dgm:t>
    </dgm:pt>
    <dgm:pt modelId="{FD5CBD38-1500-4367-95CA-2B3B39B4C7F4}" type="pres">
      <dgm:prSet presAssocID="{795E2E26-7575-4345-8556-AC65A3D56B92}" presName="Name0" presStyleCnt="0">
        <dgm:presLayoutVars>
          <dgm:dir/>
          <dgm:resizeHandles val="exact"/>
        </dgm:presLayoutVars>
      </dgm:prSet>
      <dgm:spPr/>
    </dgm:pt>
    <dgm:pt modelId="{DE82E048-3BDB-4297-929D-8AA47DFF3F6E}" type="pres">
      <dgm:prSet presAssocID="{795E2E26-7575-4345-8556-AC65A3D56B92}" presName="arrow" presStyleLbl="bgShp" presStyleIdx="0" presStyleCnt="1"/>
      <dgm:spPr/>
    </dgm:pt>
    <dgm:pt modelId="{AD6C5A3A-536D-4620-8115-218BA2F71010}" type="pres">
      <dgm:prSet presAssocID="{795E2E26-7575-4345-8556-AC65A3D56B92}" presName="points" presStyleCnt="0"/>
      <dgm:spPr/>
    </dgm:pt>
    <dgm:pt modelId="{122A1C82-2478-4994-B5DF-934BCADF7B7F}" type="pres">
      <dgm:prSet presAssocID="{F03AE0D1-A8F6-427D-A275-DF5569D88036}" presName="compositeA" presStyleCnt="0"/>
      <dgm:spPr/>
    </dgm:pt>
    <dgm:pt modelId="{EC44109A-133B-4876-8A63-5A42D873D8ED}" type="pres">
      <dgm:prSet presAssocID="{F03AE0D1-A8F6-427D-A275-DF5569D88036}" presName="textA" presStyleLbl="revTx" presStyleIdx="0" presStyleCnt="5">
        <dgm:presLayoutVars>
          <dgm:bulletEnabled val="1"/>
        </dgm:presLayoutVars>
      </dgm:prSet>
      <dgm:spPr/>
    </dgm:pt>
    <dgm:pt modelId="{B776B444-3F75-4A14-AC89-1E614DDA034F}" type="pres">
      <dgm:prSet presAssocID="{F03AE0D1-A8F6-427D-A275-DF5569D88036}" presName="circleA" presStyleLbl="node1" presStyleIdx="0" presStyleCnt="5"/>
      <dgm:spPr/>
    </dgm:pt>
    <dgm:pt modelId="{6A2E57FB-9C4B-40C3-89A2-0053E2FBCEF9}" type="pres">
      <dgm:prSet presAssocID="{F03AE0D1-A8F6-427D-A275-DF5569D88036}" presName="spaceA" presStyleCnt="0"/>
      <dgm:spPr/>
    </dgm:pt>
    <dgm:pt modelId="{0ECD799D-3CAD-44AC-A440-54E826455605}" type="pres">
      <dgm:prSet presAssocID="{F3257569-7AB1-4840-9763-867AAD2BD137}" presName="space" presStyleCnt="0"/>
      <dgm:spPr/>
    </dgm:pt>
    <dgm:pt modelId="{029666C8-FA61-47A5-9892-5704D58C3EA7}" type="pres">
      <dgm:prSet presAssocID="{E8F907E9-5567-49B9-A1DE-B0342830CEA9}" presName="compositeB" presStyleCnt="0"/>
      <dgm:spPr/>
    </dgm:pt>
    <dgm:pt modelId="{60FDD75F-0E7D-4578-B1DC-DC24206E3056}" type="pres">
      <dgm:prSet presAssocID="{E8F907E9-5567-49B9-A1DE-B0342830CEA9}" presName="textB" presStyleLbl="revTx" presStyleIdx="1" presStyleCnt="5">
        <dgm:presLayoutVars>
          <dgm:bulletEnabled val="1"/>
        </dgm:presLayoutVars>
      </dgm:prSet>
      <dgm:spPr/>
    </dgm:pt>
    <dgm:pt modelId="{6426AC6A-2E44-4E13-B96A-1F0D25B9812A}" type="pres">
      <dgm:prSet presAssocID="{E8F907E9-5567-49B9-A1DE-B0342830CEA9}" presName="circleB" presStyleLbl="node1" presStyleIdx="1" presStyleCnt="5"/>
      <dgm:spPr/>
    </dgm:pt>
    <dgm:pt modelId="{46909E3F-D825-411F-B929-DAC79D1B799B}" type="pres">
      <dgm:prSet presAssocID="{E8F907E9-5567-49B9-A1DE-B0342830CEA9}" presName="spaceB" presStyleCnt="0"/>
      <dgm:spPr/>
    </dgm:pt>
    <dgm:pt modelId="{31742234-BE4E-4B9A-B379-BE7F7DE16D34}" type="pres">
      <dgm:prSet presAssocID="{4C7C1311-DA25-463F-9CD5-4BBCA9CD5214}" presName="space" presStyleCnt="0"/>
      <dgm:spPr/>
    </dgm:pt>
    <dgm:pt modelId="{1CD38F1F-0A3C-4B60-80F7-BEDB3F78F5B5}" type="pres">
      <dgm:prSet presAssocID="{E82802DD-7A3A-4126-9D7F-2AA4FF76AAC8}" presName="compositeA" presStyleCnt="0"/>
      <dgm:spPr/>
    </dgm:pt>
    <dgm:pt modelId="{FA3C14F9-656C-4D76-A645-1E3A63B975DA}" type="pres">
      <dgm:prSet presAssocID="{E82802DD-7A3A-4126-9D7F-2AA4FF76AAC8}" presName="textA" presStyleLbl="revTx" presStyleIdx="2" presStyleCnt="5">
        <dgm:presLayoutVars>
          <dgm:bulletEnabled val="1"/>
        </dgm:presLayoutVars>
      </dgm:prSet>
      <dgm:spPr/>
    </dgm:pt>
    <dgm:pt modelId="{20A618F9-5CD5-475B-9B37-5A252EAFBE4A}" type="pres">
      <dgm:prSet presAssocID="{E82802DD-7A3A-4126-9D7F-2AA4FF76AAC8}" presName="circleA" presStyleLbl="node1" presStyleIdx="2" presStyleCnt="5"/>
      <dgm:spPr/>
    </dgm:pt>
    <dgm:pt modelId="{66B11A15-060B-4E80-B9D3-773933253556}" type="pres">
      <dgm:prSet presAssocID="{E82802DD-7A3A-4126-9D7F-2AA4FF76AAC8}" presName="spaceA" presStyleCnt="0"/>
      <dgm:spPr/>
    </dgm:pt>
    <dgm:pt modelId="{EA79E9BE-8D28-4A17-87D7-8949CFE52EA9}" type="pres">
      <dgm:prSet presAssocID="{5850FF59-5E39-48F9-9890-9112E3683CF4}" presName="space" presStyleCnt="0"/>
      <dgm:spPr/>
    </dgm:pt>
    <dgm:pt modelId="{09B9C411-E1DD-49F2-A11D-000386B21627}" type="pres">
      <dgm:prSet presAssocID="{3B47AA97-FF2D-4612-B498-F4038FF762E7}" presName="compositeB" presStyleCnt="0"/>
      <dgm:spPr/>
    </dgm:pt>
    <dgm:pt modelId="{D14EE201-267C-47E4-9C6F-1B47F1B19A97}" type="pres">
      <dgm:prSet presAssocID="{3B47AA97-FF2D-4612-B498-F4038FF762E7}" presName="textB" presStyleLbl="revTx" presStyleIdx="3" presStyleCnt="5">
        <dgm:presLayoutVars>
          <dgm:bulletEnabled val="1"/>
        </dgm:presLayoutVars>
      </dgm:prSet>
      <dgm:spPr/>
    </dgm:pt>
    <dgm:pt modelId="{F24788FD-A987-44C7-887C-69530AB71B9C}" type="pres">
      <dgm:prSet presAssocID="{3B47AA97-FF2D-4612-B498-F4038FF762E7}" presName="circleB" presStyleLbl="node1" presStyleIdx="3" presStyleCnt="5"/>
      <dgm:spPr/>
    </dgm:pt>
    <dgm:pt modelId="{DA68E0AD-BB2C-47A0-8577-C7EC3103F463}" type="pres">
      <dgm:prSet presAssocID="{3B47AA97-FF2D-4612-B498-F4038FF762E7}" presName="spaceB" presStyleCnt="0"/>
      <dgm:spPr/>
    </dgm:pt>
    <dgm:pt modelId="{FAFB753B-3313-448E-B0B8-104FD28A28A3}" type="pres">
      <dgm:prSet presAssocID="{8BC5C787-AD7B-4022-9358-B5F629B89C19}" presName="space" presStyleCnt="0"/>
      <dgm:spPr/>
    </dgm:pt>
    <dgm:pt modelId="{202E7A3C-DA20-428A-93D5-27384561130F}" type="pres">
      <dgm:prSet presAssocID="{C45D8B15-1D72-4846-ABF8-8B63EF36624F}" presName="compositeA" presStyleCnt="0"/>
      <dgm:spPr/>
    </dgm:pt>
    <dgm:pt modelId="{A199B2A9-F1AA-4156-9A33-F2BA9AFB760F}" type="pres">
      <dgm:prSet presAssocID="{C45D8B15-1D72-4846-ABF8-8B63EF36624F}" presName="textA" presStyleLbl="revTx" presStyleIdx="4" presStyleCnt="5">
        <dgm:presLayoutVars>
          <dgm:bulletEnabled val="1"/>
        </dgm:presLayoutVars>
      </dgm:prSet>
      <dgm:spPr/>
    </dgm:pt>
    <dgm:pt modelId="{7A645735-973C-471D-8E17-62F8BA6BA858}" type="pres">
      <dgm:prSet presAssocID="{C45D8B15-1D72-4846-ABF8-8B63EF36624F}" presName="circleA" presStyleLbl="node1" presStyleIdx="4" presStyleCnt="5"/>
      <dgm:spPr/>
    </dgm:pt>
    <dgm:pt modelId="{1E46B6AF-A38D-48C8-88C6-CF404DF3F921}" type="pres">
      <dgm:prSet presAssocID="{C45D8B15-1D72-4846-ABF8-8B63EF36624F}" presName="spaceA" presStyleCnt="0"/>
      <dgm:spPr/>
    </dgm:pt>
  </dgm:ptLst>
  <dgm:cxnLst>
    <dgm:cxn modelId="{E6A59820-6C5D-42E3-ACE2-AD3ADBB5F48F}" type="presOf" srcId="{E82802DD-7A3A-4126-9D7F-2AA4FF76AAC8}" destId="{FA3C14F9-656C-4D76-A645-1E3A63B975DA}" srcOrd="0" destOrd="0" presId="urn:microsoft.com/office/officeart/2005/8/layout/hProcess11"/>
    <dgm:cxn modelId="{2654822B-0446-4B27-B4B4-C9F747BE2A1C}" type="presOf" srcId="{3B47AA97-FF2D-4612-B498-F4038FF762E7}" destId="{D14EE201-267C-47E4-9C6F-1B47F1B19A97}" srcOrd="0" destOrd="0" presId="urn:microsoft.com/office/officeart/2005/8/layout/hProcess11"/>
    <dgm:cxn modelId="{C0B86037-D0CF-4AC4-AEF8-A962858856CB}" srcId="{795E2E26-7575-4345-8556-AC65A3D56B92}" destId="{3B47AA97-FF2D-4612-B498-F4038FF762E7}" srcOrd="3" destOrd="0" parTransId="{3E63092C-868C-4EB9-8348-A59F49494233}" sibTransId="{8BC5C787-AD7B-4022-9358-B5F629B89C19}"/>
    <dgm:cxn modelId="{35CA5172-A318-4173-8B84-ACD3CE9928DB}" srcId="{795E2E26-7575-4345-8556-AC65A3D56B92}" destId="{F03AE0D1-A8F6-427D-A275-DF5569D88036}" srcOrd="0" destOrd="0" parTransId="{096D9D33-BB48-421E-AB3A-EB3FBEAAE5AC}" sibTransId="{F3257569-7AB1-4840-9763-867AAD2BD137}"/>
    <dgm:cxn modelId="{F9BC9457-C92B-4E81-9AB8-E844BA9064F9}" srcId="{795E2E26-7575-4345-8556-AC65A3D56B92}" destId="{E82802DD-7A3A-4126-9D7F-2AA4FF76AAC8}" srcOrd="2" destOrd="0" parTransId="{E75D6574-0E5E-469B-BBA6-2C5A1FA24E81}" sibTransId="{5850FF59-5E39-48F9-9890-9112E3683CF4}"/>
    <dgm:cxn modelId="{4509BB79-9109-48B8-B356-0990C36462C2}" type="presOf" srcId="{795E2E26-7575-4345-8556-AC65A3D56B92}" destId="{FD5CBD38-1500-4367-95CA-2B3B39B4C7F4}" srcOrd="0" destOrd="0" presId="urn:microsoft.com/office/officeart/2005/8/layout/hProcess11"/>
    <dgm:cxn modelId="{01C7A25A-2680-4EC8-BE47-4DE38A8024A2}" type="presOf" srcId="{C45D8B15-1D72-4846-ABF8-8B63EF36624F}" destId="{A199B2A9-F1AA-4156-9A33-F2BA9AFB760F}" srcOrd="0" destOrd="0" presId="urn:microsoft.com/office/officeart/2005/8/layout/hProcess11"/>
    <dgm:cxn modelId="{592D0B8A-BC86-4D95-88A0-23E8E3923524}" type="presOf" srcId="{E8F907E9-5567-49B9-A1DE-B0342830CEA9}" destId="{60FDD75F-0E7D-4578-B1DC-DC24206E3056}" srcOrd="0" destOrd="0" presId="urn:microsoft.com/office/officeart/2005/8/layout/hProcess11"/>
    <dgm:cxn modelId="{813173C2-D501-4864-8F91-E35DA22F4079}" srcId="{795E2E26-7575-4345-8556-AC65A3D56B92}" destId="{E8F907E9-5567-49B9-A1DE-B0342830CEA9}" srcOrd="1" destOrd="0" parTransId="{3D1ECF43-8D50-41FD-B8CA-441F5BBC74F2}" sibTransId="{4C7C1311-DA25-463F-9CD5-4BBCA9CD5214}"/>
    <dgm:cxn modelId="{1C802AC9-C29C-4194-AFB1-600DD00F3AA3}" type="presOf" srcId="{F03AE0D1-A8F6-427D-A275-DF5569D88036}" destId="{EC44109A-133B-4876-8A63-5A42D873D8ED}" srcOrd="0" destOrd="0" presId="urn:microsoft.com/office/officeart/2005/8/layout/hProcess11"/>
    <dgm:cxn modelId="{F5D606EB-3CD0-47ED-8360-CEA85D5E661E}" srcId="{795E2E26-7575-4345-8556-AC65A3D56B92}" destId="{C45D8B15-1D72-4846-ABF8-8B63EF36624F}" srcOrd="4" destOrd="0" parTransId="{D5E0EFD6-D314-479D-80B2-029F69E28E7C}" sibTransId="{6F0478E8-B980-4831-99D7-F2988305A722}"/>
    <dgm:cxn modelId="{98520FB3-EE80-4A4C-8F44-5860E1E30D11}" type="presParOf" srcId="{FD5CBD38-1500-4367-95CA-2B3B39B4C7F4}" destId="{DE82E048-3BDB-4297-929D-8AA47DFF3F6E}" srcOrd="0" destOrd="0" presId="urn:microsoft.com/office/officeart/2005/8/layout/hProcess11"/>
    <dgm:cxn modelId="{20E272AD-0718-42DE-BBA8-CE6CA9E4E1D7}" type="presParOf" srcId="{FD5CBD38-1500-4367-95CA-2B3B39B4C7F4}" destId="{AD6C5A3A-536D-4620-8115-218BA2F71010}" srcOrd="1" destOrd="0" presId="urn:microsoft.com/office/officeart/2005/8/layout/hProcess11"/>
    <dgm:cxn modelId="{A60B3AD2-FDCF-431B-A333-069AA5405904}" type="presParOf" srcId="{AD6C5A3A-536D-4620-8115-218BA2F71010}" destId="{122A1C82-2478-4994-B5DF-934BCADF7B7F}" srcOrd="0" destOrd="0" presId="urn:microsoft.com/office/officeart/2005/8/layout/hProcess11"/>
    <dgm:cxn modelId="{69E74F81-97FD-47E4-8BEE-20AEECBC2A04}" type="presParOf" srcId="{122A1C82-2478-4994-B5DF-934BCADF7B7F}" destId="{EC44109A-133B-4876-8A63-5A42D873D8ED}" srcOrd="0" destOrd="0" presId="urn:microsoft.com/office/officeart/2005/8/layout/hProcess11"/>
    <dgm:cxn modelId="{715FD4C7-8379-4B5E-88F2-C04517F3298F}" type="presParOf" srcId="{122A1C82-2478-4994-B5DF-934BCADF7B7F}" destId="{B776B444-3F75-4A14-AC89-1E614DDA034F}" srcOrd="1" destOrd="0" presId="urn:microsoft.com/office/officeart/2005/8/layout/hProcess11"/>
    <dgm:cxn modelId="{A5F55424-C827-4E9F-8170-B7A610D0613B}" type="presParOf" srcId="{122A1C82-2478-4994-B5DF-934BCADF7B7F}" destId="{6A2E57FB-9C4B-40C3-89A2-0053E2FBCEF9}" srcOrd="2" destOrd="0" presId="urn:microsoft.com/office/officeart/2005/8/layout/hProcess11"/>
    <dgm:cxn modelId="{5CABA968-A172-4127-B8B8-CA171A78AA3C}" type="presParOf" srcId="{AD6C5A3A-536D-4620-8115-218BA2F71010}" destId="{0ECD799D-3CAD-44AC-A440-54E826455605}" srcOrd="1" destOrd="0" presId="urn:microsoft.com/office/officeart/2005/8/layout/hProcess11"/>
    <dgm:cxn modelId="{A431BFFA-1236-46E3-A583-4F6927793EB7}" type="presParOf" srcId="{AD6C5A3A-536D-4620-8115-218BA2F71010}" destId="{029666C8-FA61-47A5-9892-5704D58C3EA7}" srcOrd="2" destOrd="0" presId="urn:microsoft.com/office/officeart/2005/8/layout/hProcess11"/>
    <dgm:cxn modelId="{BFC48D1C-EE9D-4106-A74A-6CAED89409F7}" type="presParOf" srcId="{029666C8-FA61-47A5-9892-5704D58C3EA7}" destId="{60FDD75F-0E7D-4578-B1DC-DC24206E3056}" srcOrd="0" destOrd="0" presId="urn:microsoft.com/office/officeart/2005/8/layout/hProcess11"/>
    <dgm:cxn modelId="{C83D1CBD-4156-4B06-9592-4644BDE930AE}" type="presParOf" srcId="{029666C8-FA61-47A5-9892-5704D58C3EA7}" destId="{6426AC6A-2E44-4E13-B96A-1F0D25B9812A}" srcOrd="1" destOrd="0" presId="urn:microsoft.com/office/officeart/2005/8/layout/hProcess11"/>
    <dgm:cxn modelId="{040A53CE-024F-4531-9809-A12FB1A84570}" type="presParOf" srcId="{029666C8-FA61-47A5-9892-5704D58C3EA7}" destId="{46909E3F-D825-411F-B929-DAC79D1B799B}" srcOrd="2" destOrd="0" presId="urn:microsoft.com/office/officeart/2005/8/layout/hProcess11"/>
    <dgm:cxn modelId="{51DE943E-C596-4064-822D-60CBADFB4FBE}" type="presParOf" srcId="{AD6C5A3A-536D-4620-8115-218BA2F71010}" destId="{31742234-BE4E-4B9A-B379-BE7F7DE16D34}" srcOrd="3" destOrd="0" presId="urn:microsoft.com/office/officeart/2005/8/layout/hProcess11"/>
    <dgm:cxn modelId="{76DA2612-A355-4995-BFC0-E7C2FCCA0955}" type="presParOf" srcId="{AD6C5A3A-536D-4620-8115-218BA2F71010}" destId="{1CD38F1F-0A3C-4B60-80F7-BEDB3F78F5B5}" srcOrd="4" destOrd="0" presId="urn:microsoft.com/office/officeart/2005/8/layout/hProcess11"/>
    <dgm:cxn modelId="{DC401A8F-76EC-41CD-B741-D0A571CC54EF}" type="presParOf" srcId="{1CD38F1F-0A3C-4B60-80F7-BEDB3F78F5B5}" destId="{FA3C14F9-656C-4D76-A645-1E3A63B975DA}" srcOrd="0" destOrd="0" presId="urn:microsoft.com/office/officeart/2005/8/layout/hProcess11"/>
    <dgm:cxn modelId="{EAF7BD21-FC89-4C70-AC63-77413441FC9D}" type="presParOf" srcId="{1CD38F1F-0A3C-4B60-80F7-BEDB3F78F5B5}" destId="{20A618F9-5CD5-475B-9B37-5A252EAFBE4A}" srcOrd="1" destOrd="0" presId="urn:microsoft.com/office/officeart/2005/8/layout/hProcess11"/>
    <dgm:cxn modelId="{1D1EA522-A219-4A18-8772-D798A3A41B8F}" type="presParOf" srcId="{1CD38F1F-0A3C-4B60-80F7-BEDB3F78F5B5}" destId="{66B11A15-060B-4E80-B9D3-773933253556}" srcOrd="2" destOrd="0" presId="urn:microsoft.com/office/officeart/2005/8/layout/hProcess11"/>
    <dgm:cxn modelId="{81D6373D-9963-4ECB-80BC-840C6ABDC2AF}" type="presParOf" srcId="{AD6C5A3A-536D-4620-8115-218BA2F71010}" destId="{EA79E9BE-8D28-4A17-87D7-8949CFE52EA9}" srcOrd="5" destOrd="0" presId="urn:microsoft.com/office/officeart/2005/8/layout/hProcess11"/>
    <dgm:cxn modelId="{819C57D6-2742-46E3-9144-C15619A89D65}" type="presParOf" srcId="{AD6C5A3A-536D-4620-8115-218BA2F71010}" destId="{09B9C411-E1DD-49F2-A11D-000386B21627}" srcOrd="6" destOrd="0" presId="urn:microsoft.com/office/officeart/2005/8/layout/hProcess11"/>
    <dgm:cxn modelId="{93F8D1EB-5A93-4E6E-ACF0-91B4752EB649}" type="presParOf" srcId="{09B9C411-E1DD-49F2-A11D-000386B21627}" destId="{D14EE201-267C-47E4-9C6F-1B47F1B19A97}" srcOrd="0" destOrd="0" presId="urn:microsoft.com/office/officeart/2005/8/layout/hProcess11"/>
    <dgm:cxn modelId="{1082DE88-FB9D-4A36-9742-31C05AB36D02}" type="presParOf" srcId="{09B9C411-E1DD-49F2-A11D-000386B21627}" destId="{F24788FD-A987-44C7-887C-69530AB71B9C}" srcOrd="1" destOrd="0" presId="urn:microsoft.com/office/officeart/2005/8/layout/hProcess11"/>
    <dgm:cxn modelId="{77E4DEA5-8046-4544-8219-6AB8C27DC282}" type="presParOf" srcId="{09B9C411-E1DD-49F2-A11D-000386B21627}" destId="{DA68E0AD-BB2C-47A0-8577-C7EC3103F463}" srcOrd="2" destOrd="0" presId="urn:microsoft.com/office/officeart/2005/8/layout/hProcess11"/>
    <dgm:cxn modelId="{827C93FE-82E7-4369-810D-3E04C748F790}" type="presParOf" srcId="{AD6C5A3A-536D-4620-8115-218BA2F71010}" destId="{FAFB753B-3313-448E-B0B8-104FD28A28A3}" srcOrd="7" destOrd="0" presId="urn:microsoft.com/office/officeart/2005/8/layout/hProcess11"/>
    <dgm:cxn modelId="{41434D21-793F-45D3-8640-8A583C812AAA}" type="presParOf" srcId="{AD6C5A3A-536D-4620-8115-218BA2F71010}" destId="{202E7A3C-DA20-428A-93D5-27384561130F}" srcOrd="8" destOrd="0" presId="urn:microsoft.com/office/officeart/2005/8/layout/hProcess11"/>
    <dgm:cxn modelId="{99795692-99DD-4350-87E1-6882A68EBF0C}" type="presParOf" srcId="{202E7A3C-DA20-428A-93D5-27384561130F}" destId="{A199B2A9-F1AA-4156-9A33-F2BA9AFB760F}" srcOrd="0" destOrd="0" presId="urn:microsoft.com/office/officeart/2005/8/layout/hProcess11"/>
    <dgm:cxn modelId="{64ECAD79-75F1-45FE-8ED5-56DA43EE07E2}" type="presParOf" srcId="{202E7A3C-DA20-428A-93D5-27384561130F}" destId="{7A645735-973C-471D-8E17-62F8BA6BA858}" srcOrd="1" destOrd="0" presId="urn:microsoft.com/office/officeart/2005/8/layout/hProcess11"/>
    <dgm:cxn modelId="{BD0BCA9D-E770-44CB-8DB4-B3652D83CC4A}" type="presParOf" srcId="{202E7A3C-DA20-428A-93D5-27384561130F}" destId="{1E46B6AF-A38D-48C8-88C6-CF404DF3F92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728F6-E1B1-455D-AEAB-E489963D2982}">
      <dsp:nvSpPr>
        <dsp:cNvPr id="0" name=""/>
        <dsp:cNvSpPr/>
      </dsp:nvSpPr>
      <dsp:spPr>
        <a:xfrm>
          <a:off x="0" y="118809"/>
          <a:ext cx="9640956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DAY 1: UI/UX and Figma (BASICS)</a:t>
          </a:r>
        </a:p>
      </dsp:txBody>
      <dsp:txXfrm>
        <a:off x="23988" y="142797"/>
        <a:ext cx="9592980" cy="443423"/>
      </dsp:txXfrm>
    </dsp:sp>
    <dsp:sp modelId="{707F05C0-10DD-47D4-AE18-8A40D51313F8}">
      <dsp:nvSpPr>
        <dsp:cNvPr id="0" name=""/>
        <dsp:cNvSpPr/>
      </dsp:nvSpPr>
      <dsp:spPr>
        <a:xfrm>
          <a:off x="0" y="610209"/>
          <a:ext cx="9640956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10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Introduction to UX UI.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Introduction to Figma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Basic Design tools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Layout and Alignments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Components and Variants</a:t>
          </a:r>
        </a:p>
      </dsp:txBody>
      <dsp:txXfrm>
        <a:off x="0" y="610209"/>
        <a:ext cx="9640956" cy="1304100"/>
      </dsp:txXfrm>
    </dsp:sp>
    <dsp:sp modelId="{4230854B-BD9A-48E6-B5E9-A6554B3D468D}">
      <dsp:nvSpPr>
        <dsp:cNvPr id="0" name=""/>
        <dsp:cNvSpPr/>
      </dsp:nvSpPr>
      <dsp:spPr>
        <a:xfrm>
          <a:off x="0" y="1914309"/>
          <a:ext cx="9640956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DAY 2: Auto Layouts, Prototyping And Collaboration(INTERMEDIATE)</a:t>
          </a:r>
        </a:p>
      </dsp:txBody>
      <dsp:txXfrm>
        <a:off x="23988" y="1938297"/>
        <a:ext cx="9592980" cy="443423"/>
      </dsp:txXfrm>
    </dsp:sp>
    <dsp:sp modelId="{CA3B93CA-63A2-41D1-9641-AC2B43C61AE5}">
      <dsp:nvSpPr>
        <dsp:cNvPr id="0" name=""/>
        <dsp:cNvSpPr/>
      </dsp:nvSpPr>
      <dsp:spPr>
        <a:xfrm>
          <a:off x="0" y="2405709"/>
          <a:ext cx="9640956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10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Auto Layout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UX Principles and User Flow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Prototyping and Interactions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Collaboration, Handoffs and Best Practices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Assignment</a:t>
          </a:r>
        </a:p>
      </dsp:txBody>
      <dsp:txXfrm>
        <a:off x="0" y="2405709"/>
        <a:ext cx="9640956" cy="1304100"/>
      </dsp:txXfrm>
    </dsp:sp>
    <dsp:sp modelId="{06B1E5D9-7F00-4CD4-BF42-64A41BB97149}">
      <dsp:nvSpPr>
        <dsp:cNvPr id="0" name=""/>
        <dsp:cNvSpPr/>
      </dsp:nvSpPr>
      <dsp:spPr>
        <a:xfrm>
          <a:off x="0" y="3709809"/>
          <a:ext cx="9640956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Competition </a:t>
          </a:r>
        </a:p>
      </dsp:txBody>
      <dsp:txXfrm>
        <a:off x="23988" y="3733797"/>
        <a:ext cx="9592980" cy="443423"/>
      </dsp:txXfrm>
    </dsp:sp>
    <dsp:sp modelId="{A534CC5F-167C-44D2-ABA8-77F27BDE340D}">
      <dsp:nvSpPr>
        <dsp:cNvPr id="0" name=""/>
        <dsp:cNvSpPr/>
      </dsp:nvSpPr>
      <dsp:spPr>
        <a:xfrm>
          <a:off x="0" y="4201209"/>
          <a:ext cx="964095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10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Preparing For competition </a:t>
          </a:r>
        </a:p>
      </dsp:txBody>
      <dsp:txXfrm>
        <a:off x="0" y="4201209"/>
        <a:ext cx="9640956" cy="34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2E048-3BDB-4297-929D-8AA47DFF3F6E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4109A-133B-4876-8A63-5A42D873D8ED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Empathize </a:t>
          </a:r>
        </a:p>
      </dsp:txBody>
      <dsp:txXfrm>
        <a:off x="4159" y="0"/>
        <a:ext cx="1818408" cy="1740535"/>
      </dsp:txXfrm>
    </dsp:sp>
    <dsp:sp modelId="{B776B444-3F75-4A14-AC89-1E614DDA034F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DD75F-0E7D-4578-B1DC-DC24206E3056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Define</a:t>
          </a:r>
        </a:p>
      </dsp:txBody>
      <dsp:txXfrm>
        <a:off x="1913487" y="2610802"/>
        <a:ext cx="1818408" cy="1740535"/>
      </dsp:txXfrm>
    </dsp:sp>
    <dsp:sp modelId="{6426AC6A-2E44-4E13-B96A-1F0D25B9812A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C14F9-656C-4D76-A645-1E3A63B975DA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Ideate</a:t>
          </a:r>
        </a:p>
      </dsp:txBody>
      <dsp:txXfrm>
        <a:off x="3822815" y="0"/>
        <a:ext cx="1818408" cy="1740535"/>
      </dsp:txXfrm>
    </dsp:sp>
    <dsp:sp modelId="{20A618F9-5CD5-475B-9B37-5A252EAFBE4A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EE201-267C-47E4-9C6F-1B47F1B19A97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Prototype</a:t>
          </a:r>
        </a:p>
      </dsp:txBody>
      <dsp:txXfrm>
        <a:off x="5732144" y="2610802"/>
        <a:ext cx="1818408" cy="1740535"/>
      </dsp:txXfrm>
    </dsp:sp>
    <dsp:sp modelId="{F24788FD-A987-44C7-887C-69530AB71B9C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9B2A9-F1AA-4156-9A33-F2BA9AFB760F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</a:t>
          </a:r>
        </a:p>
      </dsp:txBody>
      <dsp:txXfrm>
        <a:off x="7641472" y="0"/>
        <a:ext cx="1818408" cy="1740535"/>
      </dsp:txXfrm>
    </dsp:sp>
    <dsp:sp modelId="{7A645735-973C-471D-8E17-62F8BA6BA858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AA7B9-F0A7-4E35-8128-83136D6FF615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0E0B4-DE9A-464F-8FF1-A5FA934EE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 design is the art and practice of planning and creating visual content to communicate messages, ideas, or information effectively using typography, imagery, color, layout, and visual hierarchy.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Frames help you:</a:t>
            </a:r>
          </a:p>
          <a:p>
            <a:r>
              <a:rPr lang="en-US" dirty="0"/>
              <a:t>Design for specific devices (mobile, tablet, desktop)</a:t>
            </a:r>
          </a:p>
          <a:p>
            <a:r>
              <a:rPr lang="en-US" dirty="0"/>
              <a:t>Organize UI elements properly</a:t>
            </a:r>
          </a:p>
          <a:p>
            <a:r>
              <a:rPr lang="en-US" dirty="0"/>
              <a:t>Create responsive layouts</a:t>
            </a:r>
          </a:p>
          <a:p>
            <a:r>
              <a:rPr lang="en-US" dirty="0"/>
              <a:t>Build prototypes and navigation flows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Frames in Prototyping</a:t>
            </a:r>
          </a:p>
          <a:p>
            <a:r>
              <a:rPr lang="en-US" dirty="0"/>
              <a:t>Each frame = one screen</a:t>
            </a:r>
          </a:p>
          <a:p>
            <a:r>
              <a:rPr lang="en-US" dirty="0"/>
              <a:t>Used to:</a:t>
            </a:r>
          </a:p>
          <a:p>
            <a:pPr lvl="1"/>
            <a:r>
              <a:rPr lang="en-US" dirty="0"/>
              <a:t>Link screens</a:t>
            </a:r>
          </a:p>
          <a:p>
            <a:pPr lvl="1"/>
            <a:r>
              <a:rPr lang="en-US" dirty="0"/>
              <a:t>Add transitions</a:t>
            </a:r>
          </a:p>
          <a:p>
            <a:pPr lvl="1"/>
            <a:r>
              <a:rPr lang="en-US" dirty="0"/>
              <a:t>Create user flows</a:t>
            </a:r>
          </a:p>
          <a:p>
            <a:endParaRPr lang="en-US" dirty="0"/>
          </a:p>
          <a:p>
            <a:r>
              <a:rPr lang="en-US" dirty="0"/>
              <a:t>Buttons, text, images go </a:t>
            </a:r>
            <a:r>
              <a:rPr lang="en-US" b="1" dirty="0"/>
              <a:t>inside a frame</a:t>
            </a:r>
            <a:endParaRPr lang="en-US" dirty="0"/>
          </a:p>
          <a:p>
            <a:r>
              <a:rPr lang="en-US" dirty="0"/>
              <a:t>Each frame represents </a:t>
            </a:r>
            <a:r>
              <a:rPr lang="en-US" b="1" dirty="0"/>
              <a:t>one screen or 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99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i="1" dirty="0"/>
              <a:t>switch</a:t>
            </a:r>
            <a:r>
              <a:rPr lang="en-US" dirty="0"/>
              <a:t> in your house. You don’t redesign the switch for every room ; you reuse the same design.</a:t>
            </a:r>
          </a:p>
          <a:p>
            <a:r>
              <a:rPr lang="en-US" b="1" dirty="0"/>
              <a:t>Why Components are Important</a:t>
            </a:r>
          </a:p>
          <a:p>
            <a:pPr lvl="1"/>
            <a:r>
              <a:rPr lang="en-US" dirty="0"/>
              <a:t>Consistency across screens</a:t>
            </a:r>
          </a:p>
          <a:p>
            <a:pPr lvl="1"/>
            <a:r>
              <a:rPr lang="en-US" dirty="0"/>
              <a:t>Faster design workflow</a:t>
            </a:r>
          </a:p>
          <a:p>
            <a:pPr lvl="1"/>
            <a:r>
              <a:rPr lang="en-US" dirty="0"/>
              <a:t>Easy updates (change once, reflect everywhere)</a:t>
            </a:r>
          </a:p>
          <a:p>
            <a:pPr lvl="1"/>
            <a:r>
              <a:rPr lang="en-US" dirty="0"/>
              <a:t>Essential for </a:t>
            </a:r>
            <a:r>
              <a:rPr lang="en-US" b="1" dirty="0"/>
              <a:t>Design Systems</a:t>
            </a:r>
            <a:endParaRPr lang="en-US" dirty="0"/>
          </a:p>
          <a:p>
            <a:pPr lvl="1"/>
            <a:r>
              <a:rPr lang="en-US" dirty="0"/>
              <a:t>Developers love it (clean handoff)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51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Types of Components in Figma</a:t>
            </a:r>
          </a:p>
          <a:p>
            <a:r>
              <a:rPr lang="en-US" b="1" dirty="0"/>
              <a:t>1. Main Component</a:t>
            </a:r>
          </a:p>
          <a:p>
            <a:r>
              <a:rPr lang="en-US" dirty="0"/>
              <a:t>The </a:t>
            </a:r>
            <a:r>
              <a:rPr lang="en-US" b="1" dirty="0"/>
              <a:t>original source</a:t>
            </a:r>
            <a:endParaRPr lang="en-US" dirty="0"/>
          </a:p>
          <a:p>
            <a:r>
              <a:rPr lang="en-US" dirty="0"/>
              <a:t>All changes start here</a:t>
            </a:r>
          </a:p>
          <a:p>
            <a:r>
              <a:rPr lang="en-US" dirty="0"/>
              <a:t>Usually kept in a </a:t>
            </a:r>
            <a:r>
              <a:rPr lang="en-US" b="1" dirty="0"/>
              <a:t>Design System / Components page</a:t>
            </a:r>
            <a:endParaRPr lang="en-US" dirty="0"/>
          </a:p>
          <a:p>
            <a:r>
              <a:rPr lang="en-US" dirty="0"/>
              <a:t> Icon: Purple diamond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Primary Button (Blue, rounded, white text)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Component Instance</a:t>
            </a:r>
          </a:p>
          <a:p>
            <a:r>
              <a:rPr lang="en-US" dirty="0"/>
              <a:t>A </a:t>
            </a:r>
            <a:r>
              <a:rPr lang="en-US" b="1" dirty="0"/>
              <a:t>copy</a:t>
            </a:r>
            <a:r>
              <a:rPr lang="en-US" dirty="0"/>
              <a:t> of the main component</a:t>
            </a:r>
          </a:p>
          <a:p>
            <a:r>
              <a:rPr lang="en-US" dirty="0"/>
              <a:t>Used inside frames/screens</a:t>
            </a:r>
          </a:p>
          <a:p>
            <a:r>
              <a:rPr lang="en-US" dirty="0"/>
              <a:t>Inherits properties from the main component</a:t>
            </a:r>
          </a:p>
          <a:p>
            <a:r>
              <a:rPr lang="en-US" dirty="0"/>
              <a:t> Icon: Hollow purple diamond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Same button used on Login, Signup, Dashboard screens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Nested Components</a:t>
            </a:r>
          </a:p>
          <a:p>
            <a:r>
              <a:rPr lang="en-US" dirty="0"/>
              <a:t>Components </a:t>
            </a:r>
            <a:r>
              <a:rPr lang="en-US" b="1" dirty="0"/>
              <a:t>inside other components</a:t>
            </a:r>
            <a:endParaRPr lang="en-US" dirty="0"/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Button component contains:</a:t>
            </a:r>
          </a:p>
          <a:p>
            <a:r>
              <a:rPr lang="en-US" dirty="0"/>
              <a:t>Icon (component)</a:t>
            </a:r>
          </a:p>
          <a:p>
            <a:r>
              <a:rPr lang="en-US" dirty="0"/>
              <a:t>Text label (component)</a:t>
            </a:r>
          </a:p>
          <a:p>
            <a:r>
              <a:rPr lang="en-US" dirty="0"/>
              <a:t>Change the icon component → all buttons update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Variants (Very Important )</a:t>
            </a:r>
          </a:p>
          <a:p>
            <a:r>
              <a:rPr lang="en-US" dirty="0"/>
              <a:t>Variants allow </a:t>
            </a:r>
            <a:r>
              <a:rPr lang="en-US" b="1" dirty="0"/>
              <a:t>multiple states in one component set</a:t>
            </a:r>
            <a:endParaRPr lang="en-US" dirty="0"/>
          </a:p>
          <a:p>
            <a:r>
              <a:rPr lang="en-US" b="1" dirty="0"/>
              <a:t>Common variant properties:</a:t>
            </a:r>
            <a:endParaRPr lang="en-US" dirty="0"/>
          </a:p>
          <a:p>
            <a:r>
              <a:rPr lang="en-US" dirty="0"/>
              <a:t>State → Default / Hover / Pressed / Disabled</a:t>
            </a:r>
          </a:p>
          <a:p>
            <a:r>
              <a:rPr lang="en-US" dirty="0"/>
              <a:t>Size → Small / Medium / Large</a:t>
            </a:r>
          </a:p>
          <a:p>
            <a:r>
              <a:rPr lang="en-US" dirty="0"/>
              <a:t>Type → Primary / Secondary / Danger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Button Component:</a:t>
            </a:r>
          </a:p>
          <a:p>
            <a:r>
              <a:rPr lang="en-US" dirty="0"/>
              <a:t>Primary – Default</a:t>
            </a:r>
          </a:p>
          <a:p>
            <a:r>
              <a:rPr lang="en-US" dirty="0"/>
              <a:t>Primary – Hover</a:t>
            </a:r>
          </a:p>
          <a:p>
            <a:r>
              <a:rPr lang="en-US" dirty="0"/>
              <a:t>Secondary – Disabled</a:t>
            </a:r>
          </a:p>
          <a:p>
            <a:r>
              <a:rPr lang="en-US" dirty="0"/>
              <a:t>All in one place, super clean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Make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 (hover, active, disabled)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Buttons, input fields, cards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5. Interactive Components</a:t>
            </a:r>
          </a:p>
          <a:p>
            <a:r>
              <a:rPr lang="en-US" dirty="0"/>
              <a:t>Components with </a:t>
            </a:r>
            <a:r>
              <a:rPr lang="en-US" b="1" dirty="0"/>
              <a:t>prototypes inside them</a:t>
            </a:r>
            <a:endParaRPr lang="en-US" dirty="0"/>
          </a:p>
          <a:p>
            <a:r>
              <a:rPr lang="en-US" b="1" dirty="0"/>
              <a:t>Used for:</a:t>
            </a:r>
            <a:endParaRPr lang="en-US" dirty="0"/>
          </a:p>
          <a:p>
            <a:r>
              <a:rPr lang="en-US" dirty="0"/>
              <a:t>Hover effects</a:t>
            </a:r>
          </a:p>
          <a:p>
            <a:r>
              <a:rPr lang="en-US" dirty="0"/>
              <a:t>Toggle switches</a:t>
            </a:r>
          </a:p>
          <a:p>
            <a:r>
              <a:rPr lang="en-US" dirty="0"/>
              <a:t>Dropdowns</a:t>
            </a:r>
          </a:p>
          <a:p>
            <a:r>
              <a:rPr lang="en-US" dirty="0"/>
              <a:t>Button animations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Hover over a button → color changes</a:t>
            </a:r>
            <a:br>
              <a:rPr lang="en-US" dirty="0"/>
            </a:br>
            <a:r>
              <a:rPr lang="en-US" dirty="0"/>
              <a:t>No need to animate every screen separately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6. Boolean Properties</a:t>
            </a:r>
          </a:p>
          <a:p>
            <a:r>
              <a:rPr lang="en-US" dirty="0"/>
              <a:t>Turn things </a:t>
            </a:r>
            <a:r>
              <a:rPr lang="en-US" b="1" dirty="0"/>
              <a:t>ON / OFF</a:t>
            </a:r>
            <a:endParaRPr lang="en-US" dirty="0"/>
          </a:p>
          <a:p>
            <a:r>
              <a:rPr lang="en-US" b="1" dirty="0"/>
              <a:t>Example:</a:t>
            </a:r>
            <a:endParaRPr lang="en-US" dirty="0"/>
          </a:p>
          <a:p>
            <a:r>
              <a:rPr lang="en-US" dirty="0"/>
              <a:t>Icon → Show / Hide</a:t>
            </a:r>
          </a:p>
          <a:p>
            <a:r>
              <a:rPr lang="en-US" dirty="0"/>
              <a:t>Error message → Visible / Hidden</a:t>
            </a:r>
          </a:p>
          <a:p>
            <a:r>
              <a:rPr lang="en-US" dirty="0"/>
              <a:t>Very useful for:</a:t>
            </a:r>
          </a:p>
          <a:p>
            <a:r>
              <a:rPr lang="en-US" dirty="0"/>
              <a:t>Form inputs</a:t>
            </a:r>
          </a:p>
          <a:p>
            <a:r>
              <a:rPr lang="en-US" dirty="0"/>
              <a:t>Buttons with optional icons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7. Text Properties</a:t>
            </a:r>
          </a:p>
          <a:p>
            <a:r>
              <a:rPr lang="en-US" dirty="0"/>
              <a:t>Allows changing </a:t>
            </a:r>
            <a:r>
              <a:rPr lang="en-US" b="1" dirty="0"/>
              <a:t>text</a:t>
            </a:r>
            <a:r>
              <a:rPr lang="en-US" dirty="0"/>
              <a:t> in an instance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Same button component:</a:t>
            </a:r>
          </a:p>
          <a:p>
            <a:r>
              <a:rPr lang="en-US" dirty="0"/>
              <a:t>“Login”</a:t>
            </a:r>
          </a:p>
          <a:p>
            <a:r>
              <a:rPr lang="en-US" dirty="0"/>
              <a:t>“Submit”</a:t>
            </a:r>
          </a:p>
          <a:p>
            <a:r>
              <a:rPr lang="en-US" dirty="0"/>
              <a:t>“Pay Now”</a:t>
            </a:r>
          </a:p>
          <a:p>
            <a:r>
              <a:rPr lang="en-US" dirty="0"/>
              <a:t>Without breaking the component structure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8. Swap Instance (Instance Swap)</a:t>
            </a:r>
          </a:p>
          <a:p>
            <a:r>
              <a:rPr lang="en-US" dirty="0"/>
              <a:t>Replace one component with another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Swap:</a:t>
            </a:r>
          </a:p>
          <a:p>
            <a:r>
              <a:rPr lang="en-US" dirty="0"/>
              <a:t>Search icon → Close icon</a:t>
            </a:r>
          </a:p>
          <a:p>
            <a:r>
              <a:rPr lang="en-US" dirty="0"/>
              <a:t>Light mode icon → Dark mode icon</a:t>
            </a:r>
          </a:p>
          <a:p>
            <a:r>
              <a:rPr lang="en-US" dirty="0"/>
              <a:t>Used heavily in:</a:t>
            </a:r>
          </a:p>
          <a:p>
            <a:r>
              <a:rPr lang="en-US" dirty="0"/>
              <a:t>Icon systems</a:t>
            </a:r>
          </a:p>
          <a:p>
            <a:r>
              <a:rPr lang="en-US" dirty="0"/>
              <a:t>Navigation bars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9. Auto Layout + Components (Power Combo)</a:t>
            </a:r>
          </a:p>
          <a:p>
            <a:r>
              <a:rPr lang="en-US" dirty="0"/>
              <a:t>Components become </a:t>
            </a:r>
            <a:r>
              <a:rPr lang="en-US" b="1" dirty="0"/>
              <a:t>responsive</a:t>
            </a:r>
            <a:endParaRPr lang="en-US" dirty="0"/>
          </a:p>
          <a:p>
            <a:r>
              <a:rPr lang="en-US" b="1" dirty="0"/>
              <a:t>Example:</a:t>
            </a:r>
            <a:endParaRPr lang="en-US" dirty="0"/>
          </a:p>
          <a:p>
            <a:r>
              <a:rPr lang="en-US" dirty="0"/>
              <a:t>Button auto-resizes based on text</a:t>
            </a:r>
          </a:p>
          <a:p>
            <a:r>
              <a:rPr lang="en-US" dirty="0"/>
              <a:t>Card adjusts height automatically</a:t>
            </a:r>
          </a:p>
          <a:p>
            <a:r>
              <a:rPr lang="en-US" dirty="0"/>
              <a:t>Essential for:</a:t>
            </a:r>
          </a:p>
          <a:p>
            <a:r>
              <a:rPr lang="en-US" dirty="0"/>
              <a:t>Real-world UI</a:t>
            </a:r>
          </a:p>
          <a:p>
            <a:r>
              <a:rPr lang="en-US" dirty="0"/>
              <a:t>Mobile &amp; web layouts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Auto Layout can do</a:t>
            </a:r>
          </a:p>
          <a:p>
            <a:r>
              <a:rPr lang="en-US" dirty="0"/>
              <a:t>With Auto Layout, you can control: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Direction: </a:t>
            </a:r>
            <a:r>
              <a:rPr lang="en-US" b="1" dirty="0"/>
              <a:t>Vertical / Horizontal (</a:t>
            </a:r>
            <a:r>
              <a:rPr lang="en-US" dirty="0"/>
              <a:t>Shift + H)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Spacing between items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Padding inside a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Alignment (left, center, right)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Responsive resizing (Hug, Fill, Fixed)</a:t>
            </a:r>
          </a:p>
          <a:p>
            <a:endParaRPr lang="en-US" dirty="0"/>
          </a:p>
          <a:p>
            <a:r>
              <a:rPr lang="en-US" b="1" dirty="0"/>
              <a:t>Common Use Cases</a:t>
            </a:r>
          </a:p>
          <a:p>
            <a:r>
              <a:rPr lang="en-US" dirty="0"/>
              <a:t>Buttons</a:t>
            </a:r>
          </a:p>
          <a:p>
            <a:r>
              <a:rPr lang="en-US" dirty="0"/>
              <a:t>Navbars</a:t>
            </a:r>
          </a:p>
          <a:p>
            <a:r>
              <a:rPr lang="en-US" dirty="0"/>
              <a:t>Forms</a:t>
            </a:r>
          </a:p>
          <a:p>
            <a:r>
              <a:rPr lang="en-US" dirty="0"/>
              <a:t>Cards</a:t>
            </a:r>
          </a:p>
          <a:p>
            <a:r>
              <a:rPr lang="en-US" dirty="0"/>
              <a:t>Lists (settings, menus, chat items)</a:t>
            </a:r>
          </a:p>
          <a:p>
            <a:r>
              <a:rPr lang="en-US" dirty="0"/>
              <a:t>Design systems &amp; reusable components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Resize Type		Meaning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Hug contents		</a:t>
            </a:r>
            <a:r>
              <a:rPr lang="en-US" dirty="0"/>
              <a:t>Size depends on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Fill container		</a:t>
            </a:r>
            <a:r>
              <a:rPr lang="en-US" dirty="0"/>
              <a:t>Fills parent 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Fixed		</a:t>
            </a:r>
            <a:r>
              <a:rPr lang="en-US" dirty="0"/>
              <a:t>Manual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Personas</a:t>
            </a:r>
          </a:p>
          <a:p>
            <a:r>
              <a:rPr lang="en-US" b="1" dirty="0"/>
              <a:t>What is a User Persona?</a:t>
            </a:r>
          </a:p>
          <a:p>
            <a:r>
              <a:rPr lang="en-US" dirty="0"/>
              <a:t>A </a:t>
            </a:r>
            <a:r>
              <a:rPr lang="en-US" b="1" dirty="0"/>
              <a:t>User Persona</a:t>
            </a:r>
            <a:r>
              <a:rPr lang="en-US" dirty="0"/>
              <a:t> is a </a:t>
            </a:r>
            <a:r>
              <a:rPr lang="en-US" b="1" dirty="0"/>
              <a:t>fictional but realistic profile</a:t>
            </a:r>
            <a:r>
              <a:rPr lang="en-US" dirty="0"/>
              <a:t> representing a target user of your product.</a:t>
            </a:r>
          </a:p>
          <a:p>
            <a:r>
              <a:rPr lang="en-US" dirty="0"/>
              <a:t>It answers:</a:t>
            </a:r>
          </a:p>
          <a:p>
            <a:pPr lvl="1"/>
            <a:r>
              <a:rPr lang="en-US" dirty="0"/>
              <a:t>Who is the user?</a:t>
            </a:r>
          </a:p>
          <a:p>
            <a:pPr lvl="1"/>
            <a:r>
              <a:rPr lang="en-US" dirty="0"/>
              <a:t>What do they want?</a:t>
            </a:r>
          </a:p>
          <a:p>
            <a:pPr lvl="1"/>
            <a:r>
              <a:rPr lang="en-US" dirty="0"/>
              <a:t>What problems do they face?</a:t>
            </a:r>
          </a:p>
          <a:p>
            <a:pPr lvl="1"/>
            <a:r>
              <a:rPr lang="en-US" dirty="0"/>
              <a:t>How tech-savvy are they?</a:t>
            </a:r>
          </a:p>
          <a:p>
            <a:br>
              <a:rPr lang="en-US" dirty="0"/>
            </a:br>
            <a:r>
              <a:rPr lang="en-US" b="1" dirty="0"/>
              <a:t>How User Personas are created in Figma</a:t>
            </a:r>
          </a:p>
          <a:p>
            <a:r>
              <a:rPr lang="en-US" dirty="0"/>
              <a:t>In Figma, personas are usually:</a:t>
            </a:r>
          </a:p>
          <a:p>
            <a:r>
              <a:rPr lang="en-US" b="1" dirty="0"/>
              <a:t>Frames</a:t>
            </a:r>
            <a:r>
              <a:rPr lang="en-US" dirty="0"/>
              <a:t> or </a:t>
            </a:r>
            <a:r>
              <a:rPr lang="en-US" b="1" dirty="0"/>
              <a:t>cards</a:t>
            </a:r>
            <a:endParaRPr lang="en-US" dirty="0"/>
          </a:p>
          <a:p>
            <a:r>
              <a:rPr lang="en-US" dirty="0"/>
              <a:t>Created during the </a:t>
            </a:r>
            <a:r>
              <a:rPr lang="en-US" b="1" dirty="0"/>
              <a:t>UX research phase</a:t>
            </a:r>
            <a:endParaRPr lang="en-US" dirty="0"/>
          </a:p>
          <a:p>
            <a:r>
              <a:rPr lang="en-US" dirty="0"/>
              <a:t>Shared with developers &amp; stakeholders</a:t>
            </a:r>
          </a:p>
          <a:p>
            <a:r>
              <a:rPr lang="en-US" b="1" dirty="0"/>
              <a:t>🔹 Typical Persona Elements</a:t>
            </a:r>
          </a:p>
          <a:p>
            <a:r>
              <a:rPr lang="en-US" dirty="0"/>
              <a:t>Name &amp; photo</a:t>
            </a:r>
          </a:p>
          <a:p>
            <a:r>
              <a:rPr lang="en-US" dirty="0"/>
              <a:t>Age, profession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Pain points</a:t>
            </a:r>
          </a:p>
          <a:p>
            <a:r>
              <a:rPr lang="en-US" dirty="0"/>
              <a:t>Devices used</a:t>
            </a:r>
          </a:p>
          <a:p>
            <a:r>
              <a:rPr lang="en-US" dirty="0"/>
              <a:t>Short quote (behavior summary)</a:t>
            </a:r>
          </a:p>
          <a:p>
            <a:r>
              <a:rPr lang="en-US" b="1" dirty="0"/>
              <a:t>📱 Example</a:t>
            </a:r>
          </a:p>
          <a:p>
            <a:r>
              <a:rPr lang="en-US" b="1" dirty="0"/>
              <a:t>Persona:</a:t>
            </a:r>
            <a:br>
              <a:rPr lang="en-US" dirty="0"/>
            </a:br>
            <a:r>
              <a:rPr lang="en-US" dirty="0"/>
              <a:t>👤 </a:t>
            </a:r>
            <a:r>
              <a:rPr lang="en-US" i="1" dirty="0"/>
              <a:t>Kapil, 28, Lecturer</a:t>
            </a:r>
            <a:endParaRPr lang="en-US" dirty="0"/>
          </a:p>
          <a:p>
            <a:r>
              <a:rPr lang="en-US" dirty="0"/>
              <a:t>Goal: Teach students</a:t>
            </a:r>
          </a:p>
          <a:p>
            <a:r>
              <a:rPr lang="en-US" dirty="0"/>
              <a:t>Pain point: Slow learning</a:t>
            </a:r>
          </a:p>
          <a:p>
            <a:r>
              <a:rPr lang="en-US" dirty="0"/>
              <a:t>Device: Laptop</a:t>
            </a:r>
          </a:p>
          <a:p>
            <a:r>
              <a:rPr lang="en-US" dirty="0"/>
              <a:t>In Figma → One frame = One persona card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		2 User Journey Mapping</a:t>
            </a:r>
          </a:p>
          <a:p>
            <a:r>
              <a:rPr lang="en-US" b="1" dirty="0"/>
              <a:t>What is User Journey Mapping?</a:t>
            </a:r>
          </a:p>
          <a:p>
            <a:r>
              <a:rPr lang="en-US" dirty="0"/>
              <a:t>A </a:t>
            </a:r>
            <a:r>
              <a:rPr lang="en-US" b="1" dirty="0"/>
              <a:t>User Journey Map</a:t>
            </a:r>
            <a:r>
              <a:rPr lang="en-US" dirty="0"/>
              <a:t> visualizes the </a:t>
            </a:r>
            <a:r>
              <a:rPr lang="en-US" b="1" dirty="0"/>
              <a:t>step-by-step experience</a:t>
            </a:r>
            <a:r>
              <a:rPr lang="en-US" dirty="0"/>
              <a:t> of a user while interacting with a product.</a:t>
            </a:r>
          </a:p>
          <a:p>
            <a:r>
              <a:rPr lang="en-US" dirty="0"/>
              <a:t>It shows:</a:t>
            </a:r>
          </a:p>
          <a:p>
            <a:r>
              <a:rPr lang="en-US" dirty="0"/>
              <a:t>User actions</a:t>
            </a:r>
          </a:p>
          <a:p>
            <a:r>
              <a:rPr lang="en-US" dirty="0"/>
              <a:t>Thoughts</a:t>
            </a:r>
          </a:p>
          <a:p>
            <a:r>
              <a:rPr lang="en-US" dirty="0"/>
              <a:t>Emotions</a:t>
            </a:r>
          </a:p>
          <a:p>
            <a:r>
              <a:rPr lang="en-US" dirty="0"/>
              <a:t>Pain points at each step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 Why it matters</a:t>
            </a:r>
          </a:p>
          <a:p>
            <a:r>
              <a:rPr lang="en-US" dirty="0"/>
              <a:t>Identifies UX problems early</a:t>
            </a:r>
          </a:p>
          <a:p>
            <a:r>
              <a:rPr lang="en-US" dirty="0"/>
              <a:t>Improves flow and usability</a:t>
            </a:r>
          </a:p>
          <a:p>
            <a:r>
              <a:rPr lang="en-US" dirty="0"/>
              <a:t>Aligns designers, developers, and stakeholders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 How it looks in Figma</a:t>
            </a:r>
          </a:p>
          <a:p>
            <a:r>
              <a:rPr lang="en-US" dirty="0"/>
              <a:t>Usually a </a:t>
            </a:r>
            <a:r>
              <a:rPr lang="en-US" b="1" dirty="0"/>
              <a:t>horizontal flow</a:t>
            </a:r>
            <a:r>
              <a:rPr lang="en-US" dirty="0"/>
              <a:t> with stages like:</a:t>
            </a:r>
          </a:p>
          <a:p>
            <a:r>
              <a:rPr lang="en-US" dirty="0" err="1"/>
              <a:t>StageActionEmotionProblemLoginEnter</a:t>
            </a:r>
            <a:r>
              <a:rPr lang="en-US" dirty="0"/>
              <a:t> credentials😐OTP </a:t>
            </a:r>
            <a:r>
              <a:rPr lang="en-US" dirty="0" err="1"/>
              <a:t>delayDashboardView</a:t>
            </a:r>
            <a:r>
              <a:rPr lang="en-US" dirty="0"/>
              <a:t> classes🙂Confusing layout</a:t>
            </a:r>
          </a:p>
          <a:p>
            <a:r>
              <a:rPr lang="en-US" dirty="0"/>
              <a:t>Each column is a </a:t>
            </a:r>
            <a:r>
              <a:rPr lang="en-US" b="1" dirty="0"/>
              <a:t>frame</a:t>
            </a:r>
            <a:r>
              <a:rPr lang="en-US" dirty="0"/>
              <a:t> in Figma.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📱 Example (Attendance App)</a:t>
            </a:r>
          </a:p>
          <a:p>
            <a:r>
              <a:rPr lang="en-US" dirty="0"/>
              <a:t>Open app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Select subject</a:t>
            </a:r>
          </a:p>
          <a:p>
            <a:r>
              <a:rPr lang="en-US" dirty="0"/>
              <a:t>Mark attendance</a:t>
            </a:r>
          </a:p>
          <a:p>
            <a:r>
              <a:rPr lang="en-US" dirty="0"/>
              <a:t>Confirmation</a:t>
            </a:r>
          </a:p>
          <a:p>
            <a:r>
              <a:rPr lang="en-US" dirty="0"/>
              <a:t>In Figma → Use </a:t>
            </a:r>
            <a:r>
              <a:rPr lang="en-US" b="1" dirty="0"/>
              <a:t>Auto Layout rows</a:t>
            </a:r>
            <a:r>
              <a:rPr lang="en-US" dirty="0"/>
              <a:t> for steps.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Information Architecture (IA) in Figma</a:t>
            </a:r>
          </a:p>
          <a:p>
            <a:r>
              <a:rPr lang="en-US" b="1" dirty="0"/>
              <a:t>🔹 What is Information Architecture?</a:t>
            </a:r>
          </a:p>
          <a:p>
            <a:r>
              <a:rPr lang="en-US" b="1" dirty="0"/>
              <a:t>Information Architecture</a:t>
            </a:r>
            <a:r>
              <a:rPr lang="en-US" dirty="0"/>
              <a:t> defines </a:t>
            </a:r>
            <a:r>
              <a:rPr lang="en-US" b="1" dirty="0"/>
              <a:t>how content is organized, structured, and labeled</a:t>
            </a:r>
            <a:r>
              <a:rPr lang="en-US" dirty="0"/>
              <a:t>.</a:t>
            </a:r>
          </a:p>
          <a:p>
            <a:r>
              <a:rPr lang="en-US" dirty="0"/>
              <a:t>Think of it as:</a:t>
            </a:r>
          </a:p>
          <a:p>
            <a:r>
              <a:rPr lang="en-US" dirty="0"/>
              <a:t>“Where does everything live?”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 Why IA is important</a:t>
            </a:r>
          </a:p>
          <a:p>
            <a:r>
              <a:rPr lang="en-US" dirty="0"/>
              <a:t>Reduces confusion</a:t>
            </a:r>
          </a:p>
          <a:p>
            <a:r>
              <a:rPr lang="en-US" dirty="0"/>
              <a:t>Improves navigation</a:t>
            </a:r>
          </a:p>
          <a:p>
            <a:r>
              <a:rPr lang="en-US" dirty="0"/>
              <a:t>Makes apps intuitive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 IA in Figma = Structure before design</a:t>
            </a:r>
          </a:p>
          <a:p>
            <a:r>
              <a:rPr lang="en-US" dirty="0"/>
              <a:t>Usually shown as:</a:t>
            </a:r>
          </a:p>
          <a:p>
            <a:r>
              <a:rPr lang="en-US" b="1" dirty="0"/>
              <a:t>Site maps</a:t>
            </a:r>
            <a:endParaRPr lang="en-US" dirty="0"/>
          </a:p>
          <a:p>
            <a:r>
              <a:rPr lang="en-US" b="1" dirty="0"/>
              <a:t>Flow diagrams</a:t>
            </a:r>
            <a:endParaRPr lang="en-US" dirty="0"/>
          </a:p>
          <a:p>
            <a:r>
              <a:rPr lang="en-US" b="1" dirty="0"/>
              <a:t>Tree structures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📂 Example (University App IA)</a:t>
            </a:r>
          </a:p>
          <a:p>
            <a:r>
              <a:rPr lang="en-US" dirty="0"/>
              <a:t>Home</a:t>
            </a:r>
            <a:br>
              <a:rPr lang="en-US" dirty="0"/>
            </a:br>
            <a:r>
              <a:rPr lang="en-US" dirty="0"/>
              <a:t>├── Dashboard</a:t>
            </a:r>
            <a:br>
              <a:rPr lang="en-US" dirty="0"/>
            </a:br>
            <a:r>
              <a:rPr lang="en-US" dirty="0"/>
              <a:t>├── Attendance</a:t>
            </a:r>
            <a:br>
              <a:rPr lang="en-US" dirty="0"/>
            </a:br>
            <a:r>
              <a:rPr lang="en-US" dirty="0"/>
              <a:t>│ ├── Subject List</a:t>
            </a:r>
            <a:br>
              <a:rPr lang="en-US" dirty="0"/>
            </a:br>
            <a:r>
              <a:rPr lang="en-US" dirty="0"/>
              <a:t>│ └── Attendance History</a:t>
            </a:r>
            <a:br>
              <a:rPr lang="en-US" dirty="0"/>
            </a:br>
            <a:r>
              <a:rPr lang="en-US" dirty="0"/>
              <a:t>├── Profile</a:t>
            </a:r>
            <a:br>
              <a:rPr lang="en-US" dirty="0"/>
            </a:br>
            <a:r>
              <a:rPr lang="en-US" dirty="0"/>
              <a:t>└── Settings</a:t>
            </a:r>
          </a:p>
          <a:p>
            <a:r>
              <a:rPr lang="en-US" dirty="0"/>
              <a:t>In Figma → Use:</a:t>
            </a:r>
          </a:p>
          <a:p>
            <a:r>
              <a:rPr lang="en-US" dirty="0"/>
              <a:t>Text + lines</a:t>
            </a:r>
          </a:p>
          <a:p>
            <a:r>
              <a:rPr lang="en-US" dirty="0"/>
              <a:t>Simple shapes</a:t>
            </a:r>
          </a:p>
          <a:p>
            <a:r>
              <a:rPr lang="en-US" dirty="0"/>
              <a:t>No colors (UX-first)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4️⃣ Wireframes vs High-Fidelity Designs (in Figma)</a:t>
            </a:r>
          </a:p>
          <a:p>
            <a:r>
              <a:rPr lang="en-US" b="1" dirty="0"/>
              <a:t>🔹 Wireframes (Low Fidelity)</a:t>
            </a:r>
          </a:p>
          <a:p>
            <a:r>
              <a:rPr lang="en-US" b="1" dirty="0"/>
              <a:t>Wireframes</a:t>
            </a:r>
            <a:r>
              <a:rPr lang="en-US" dirty="0"/>
              <a:t> show </a:t>
            </a:r>
            <a:r>
              <a:rPr lang="en-US" b="1" dirty="0"/>
              <a:t>structure only</a:t>
            </a:r>
            <a:r>
              <a:rPr lang="en-US" dirty="0"/>
              <a:t>, not visuals.</a:t>
            </a:r>
          </a:p>
          <a:p>
            <a:r>
              <a:rPr lang="en-US" b="1" dirty="0"/>
              <a:t>Characteristics:</a:t>
            </a:r>
          </a:p>
          <a:p>
            <a:r>
              <a:rPr lang="en-US" dirty="0"/>
              <a:t>Black &amp; white</a:t>
            </a:r>
          </a:p>
          <a:p>
            <a:r>
              <a:rPr lang="en-US" dirty="0"/>
              <a:t>Boxes, lines, placeholders</a:t>
            </a:r>
          </a:p>
          <a:p>
            <a:r>
              <a:rPr lang="en-US" dirty="0"/>
              <a:t>Focus on layout &amp; flow</a:t>
            </a:r>
          </a:p>
          <a:p>
            <a:r>
              <a:rPr lang="en-US" dirty="0"/>
              <a:t>📐 In Figma:</a:t>
            </a:r>
          </a:p>
          <a:p>
            <a:r>
              <a:rPr lang="en-US" dirty="0"/>
              <a:t>Use rectangles</a:t>
            </a:r>
          </a:p>
          <a:p>
            <a:r>
              <a:rPr lang="en-US" dirty="0"/>
              <a:t>Default font</a:t>
            </a:r>
          </a:p>
          <a:p>
            <a:r>
              <a:rPr lang="en-US" dirty="0"/>
              <a:t>No images or colors</a:t>
            </a:r>
          </a:p>
          <a:p>
            <a:r>
              <a:rPr lang="en-US" dirty="0"/>
              <a:t>📌 Example: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 Logo ]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 Input Field ]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 Button ]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 High-Fidelity Designs</a:t>
            </a:r>
          </a:p>
          <a:p>
            <a:r>
              <a:rPr lang="en-US" b="1" dirty="0"/>
              <a:t>High-fidelity designs</a:t>
            </a:r>
            <a:r>
              <a:rPr lang="en-US" dirty="0"/>
              <a:t> look like the </a:t>
            </a:r>
            <a:r>
              <a:rPr lang="en-US" b="1" dirty="0"/>
              <a:t>final product</a:t>
            </a:r>
            <a:r>
              <a:rPr lang="en-US" dirty="0"/>
              <a:t>.</a:t>
            </a:r>
          </a:p>
          <a:p>
            <a:r>
              <a:rPr lang="en-US" b="1" dirty="0"/>
              <a:t>Characteristics:</a:t>
            </a:r>
          </a:p>
          <a:p>
            <a:r>
              <a:rPr lang="en-US" dirty="0"/>
              <a:t>Colors, fonts, icons</a:t>
            </a:r>
          </a:p>
          <a:p>
            <a:r>
              <a:rPr lang="en-US" dirty="0"/>
              <a:t>Real images</a:t>
            </a:r>
          </a:p>
          <a:p>
            <a:r>
              <a:rPr lang="en-US" dirty="0"/>
              <a:t>Branding</a:t>
            </a:r>
          </a:p>
          <a:p>
            <a:r>
              <a:rPr lang="en-US" dirty="0"/>
              <a:t>Pixel-perfect UI</a:t>
            </a:r>
          </a:p>
          <a:p>
            <a:r>
              <a:rPr lang="en-US" dirty="0"/>
              <a:t>🎨 In Figma:</a:t>
            </a:r>
          </a:p>
          <a:p>
            <a:r>
              <a:rPr lang="en-US" dirty="0"/>
              <a:t>Color styles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Auto Layout</a:t>
            </a:r>
          </a:p>
          <a:p>
            <a:r>
              <a:rPr lang="en-US" dirty="0"/>
              <a:t>Prototypes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Wireframe		High-Fidelity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Structure-focused	Visual-focused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Fast to create		Time-consuming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branding		Full branding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Early UX stage		Final UI stage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Prototyping Modes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Prototyping mode in Figma allows designers to </a:t>
            </a:r>
            <a:r>
              <a:rPr lang="en-US" b="1" dirty="0"/>
              <a:t>simulate how a product works</a:t>
            </a:r>
            <a:r>
              <a:rPr lang="en-US" dirty="0"/>
              <a:t> by adding interactions between screens—without writing any code.</a:t>
            </a:r>
          </a:p>
          <a:p>
            <a:r>
              <a:rPr lang="en-US" dirty="0"/>
              <a:t>Figma mainly supports:</a:t>
            </a:r>
          </a:p>
          <a:p>
            <a:r>
              <a:rPr lang="en-US" b="1" dirty="0"/>
              <a:t>Design Mode</a:t>
            </a:r>
            <a:r>
              <a:rPr lang="en-US" dirty="0"/>
              <a:t> → create UI</a:t>
            </a:r>
          </a:p>
          <a:p>
            <a:r>
              <a:rPr lang="en-US" b="1" dirty="0"/>
              <a:t>Prototype Mode</a:t>
            </a:r>
            <a:r>
              <a:rPr lang="en-US" dirty="0"/>
              <a:t> → define interactions &amp; flow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Prototype only </a:t>
            </a:r>
            <a:r>
              <a:rPr lang="en-US" b="1" dirty="0"/>
              <a:t>key user flows</a:t>
            </a:r>
            <a:endParaRPr lang="en-US" dirty="0"/>
          </a:p>
          <a:p>
            <a:r>
              <a:rPr lang="en-US" dirty="0"/>
              <a:t>Keep interactions simple and realistic</a:t>
            </a:r>
          </a:p>
          <a:p>
            <a:r>
              <a:rPr lang="en-US" dirty="0"/>
              <a:t>Name frames properly before linking</a:t>
            </a:r>
          </a:p>
          <a:p>
            <a:r>
              <a:rPr lang="en-US" dirty="0"/>
              <a:t>Test prototype using </a:t>
            </a:r>
            <a:r>
              <a:rPr lang="en-US" b="1" dirty="0"/>
              <a:t>Present mode</a:t>
            </a:r>
            <a:endParaRPr lang="en-US" dirty="0"/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Helps visualize user experience</a:t>
            </a:r>
            <a:br>
              <a:rPr lang="en-US" dirty="0"/>
            </a:br>
            <a:r>
              <a:rPr lang="en-US" dirty="0"/>
              <a:t>✔ Detects usability issues early</a:t>
            </a:r>
            <a:br>
              <a:rPr lang="en-US" dirty="0"/>
            </a:br>
            <a:r>
              <a:rPr lang="en-US" dirty="0"/>
              <a:t>✔ Saves development cost</a:t>
            </a:r>
            <a:br>
              <a:rPr lang="en-US" dirty="0"/>
            </a:br>
            <a:r>
              <a:rPr lang="en-US" dirty="0"/>
              <a:t>✔ Useful for </a:t>
            </a:r>
            <a:r>
              <a:rPr lang="en-US" b="1" dirty="0"/>
              <a:t>client demos &amp; user testing</a:t>
            </a:r>
            <a:endParaRPr lang="en-US" dirty="0"/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Clicking “Login” shows the dashboard instead of just a static screen.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Linking Screens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Linking screens means connecting one frame to another using </a:t>
            </a:r>
            <a:r>
              <a:rPr lang="en-US" b="1" dirty="0"/>
              <a:t>interactive triggers</a:t>
            </a:r>
            <a:r>
              <a:rPr lang="en-US" dirty="0"/>
              <a:t> like clicks, hovers, or key presses.</a:t>
            </a:r>
          </a:p>
          <a:p>
            <a:r>
              <a:rPr lang="en-US" b="1" dirty="0"/>
              <a:t>How it works in Figma</a:t>
            </a:r>
          </a:p>
          <a:p>
            <a:r>
              <a:rPr lang="en-US" dirty="0"/>
              <a:t>Select an element (button, icon, card)</a:t>
            </a:r>
          </a:p>
          <a:p>
            <a:r>
              <a:rPr lang="en-US" dirty="0"/>
              <a:t>Drag the </a:t>
            </a:r>
            <a:r>
              <a:rPr lang="en-US" b="1" dirty="0"/>
              <a:t>blue node</a:t>
            </a:r>
            <a:r>
              <a:rPr lang="en-US" dirty="0"/>
              <a:t> to another frame</a:t>
            </a:r>
          </a:p>
          <a:p>
            <a:r>
              <a:rPr lang="en-US" dirty="0"/>
              <a:t>Define trigger (On click, On hover, etc.)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Always link </a:t>
            </a:r>
            <a:r>
              <a:rPr lang="en-US" b="1" dirty="0"/>
              <a:t>primary CTAs</a:t>
            </a:r>
            <a:r>
              <a:rPr lang="en-US" dirty="0"/>
              <a:t> (buttons)</a:t>
            </a:r>
          </a:p>
          <a:p>
            <a:r>
              <a:rPr lang="en-US" dirty="0"/>
              <a:t>Avoid broken links</a:t>
            </a:r>
          </a:p>
          <a:p>
            <a:r>
              <a:rPr lang="en-US" dirty="0"/>
              <a:t>Follow real navigation logic</a:t>
            </a:r>
          </a:p>
          <a:p>
            <a:r>
              <a:rPr lang="en-US" dirty="0"/>
              <a:t>Keep consistent navigation patterns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Creates realistic navigation</a:t>
            </a:r>
            <a:br>
              <a:rPr lang="en-US" dirty="0"/>
            </a:br>
            <a:r>
              <a:rPr lang="en-US" dirty="0"/>
              <a:t>✔ Helps stakeholders understand flow</a:t>
            </a:r>
            <a:br>
              <a:rPr lang="en-US" dirty="0"/>
            </a:br>
            <a:r>
              <a:rPr lang="en-US" dirty="0"/>
              <a:t>✔ Improves usability testing</a:t>
            </a:r>
            <a:br>
              <a:rPr lang="en-US" dirty="0"/>
            </a:br>
            <a:r>
              <a:rPr lang="en-US" dirty="0"/>
              <a:t>✔ Clarifies app structure</a:t>
            </a:r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“Sign Up” → Registration Screen → OTP Screen → Home Screen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Transitions &amp; Animations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Transitions define </a:t>
            </a:r>
            <a:r>
              <a:rPr lang="en-US" b="1" dirty="0"/>
              <a:t>how screens move or change</a:t>
            </a:r>
            <a:r>
              <a:rPr lang="en-US" dirty="0"/>
              <a:t> during navigation.</a:t>
            </a:r>
          </a:p>
          <a:p>
            <a:r>
              <a:rPr lang="en-US" b="1" dirty="0"/>
              <a:t>Common Transition Types</a:t>
            </a:r>
          </a:p>
          <a:p>
            <a:r>
              <a:rPr lang="en-US" dirty="0"/>
              <a:t>Instant</a:t>
            </a:r>
          </a:p>
          <a:p>
            <a:r>
              <a:rPr lang="en-US" dirty="0"/>
              <a:t>Dissolve</a:t>
            </a:r>
          </a:p>
          <a:p>
            <a:r>
              <a:rPr lang="en-US" dirty="0"/>
              <a:t>Slide in / Slide out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Smart Animate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Use </a:t>
            </a:r>
            <a:r>
              <a:rPr lang="en-US" b="1" dirty="0"/>
              <a:t>Smart Animate</a:t>
            </a:r>
            <a:r>
              <a:rPr lang="en-US" dirty="0"/>
              <a:t> for smooth motion</a:t>
            </a:r>
          </a:p>
          <a:p>
            <a:r>
              <a:rPr lang="en-US" dirty="0"/>
              <a:t>Keep animations short (200–400ms)</a:t>
            </a:r>
          </a:p>
          <a:p>
            <a:r>
              <a:rPr lang="en-US" dirty="0"/>
              <a:t>Avoid excessive effects</a:t>
            </a:r>
          </a:p>
          <a:p>
            <a:r>
              <a:rPr lang="en-US" dirty="0"/>
              <a:t>Match animation with user action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Improves user experience</a:t>
            </a:r>
            <a:br>
              <a:rPr lang="en-US" dirty="0"/>
            </a:br>
            <a:r>
              <a:rPr lang="en-US" dirty="0"/>
              <a:t>✔ Makes interfaces feel responsive</a:t>
            </a:r>
            <a:br>
              <a:rPr lang="en-US" dirty="0"/>
            </a:br>
            <a:r>
              <a:rPr lang="en-US" dirty="0"/>
              <a:t>✔ Guides user attention</a:t>
            </a:r>
            <a:br>
              <a:rPr lang="en-US" dirty="0"/>
            </a:br>
            <a:r>
              <a:rPr lang="en-US" dirty="0"/>
              <a:t>✔ Makes product feel modern</a:t>
            </a:r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A card smoothly expands into a detailed view using </a:t>
            </a:r>
            <a:r>
              <a:rPr lang="en-US" b="1" dirty="0"/>
              <a:t>Smart Animate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Overlays &amp; Modals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Overlays are UI elements that appear </a:t>
            </a:r>
            <a:r>
              <a:rPr lang="en-US" b="1" dirty="0"/>
              <a:t>on top of the current screen</a:t>
            </a:r>
            <a:r>
              <a:rPr lang="en-US" dirty="0"/>
              <a:t> without navigating away.</a:t>
            </a:r>
          </a:p>
          <a:p>
            <a:r>
              <a:rPr lang="en-US" b="1" dirty="0"/>
              <a:t>Common Examples</a:t>
            </a:r>
          </a:p>
          <a:p>
            <a:r>
              <a:rPr lang="en-US" dirty="0"/>
              <a:t>Login popup</a:t>
            </a:r>
          </a:p>
          <a:p>
            <a:r>
              <a:rPr lang="en-US" dirty="0"/>
              <a:t>Alert box</a:t>
            </a:r>
          </a:p>
          <a:p>
            <a:r>
              <a:rPr lang="en-US" dirty="0"/>
              <a:t>Confirmation dialog</a:t>
            </a:r>
          </a:p>
          <a:p>
            <a:r>
              <a:rPr lang="en-US" dirty="0"/>
              <a:t>Bottom sheets</a:t>
            </a:r>
          </a:p>
          <a:p>
            <a:r>
              <a:rPr lang="en-US" dirty="0"/>
              <a:t>Dropdown menus</a:t>
            </a:r>
          </a:p>
          <a:p>
            <a:r>
              <a:rPr lang="en-US" b="1" dirty="0"/>
              <a:t>How it works in Figma</a:t>
            </a:r>
          </a:p>
          <a:p>
            <a:r>
              <a:rPr lang="en-US" dirty="0"/>
              <a:t>Set interaction → </a:t>
            </a:r>
            <a:r>
              <a:rPr lang="en-US" b="1" dirty="0"/>
              <a:t>Open overlay</a:t>
            </a:r>
            <a:endParaRPr lang="en-US" dirty="0"/>
          </a:p>
          <a:p>
            <a:r>
              <a:rPr lang="en-US" dirty="0"/>
              <a:t>Choose position (center, top, bottom)</a:t>
            </a:r>
          </a:p>
          <a:p>
            <a:r>
              <a:rPr lang="en-US" dirty="0"/>
              <a:t>Enable background click to close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Use overlays only for </a:t>
            </a:r>
            <a:r>
              <a:rPr lang="en-US" b="1" dirty="0"/>
              <a:t>important actions</a:t>
            </a:r>
            <a:endParaRPr lang="en-US" dirty="0"/>
          </a:p>
          <a:p>
            <a:r>
              <a:rPr lang="en-US" dirty="0"/>
              <a:t>Keep content minimal</a:t>
            </a:r>
          </a:p>
          <a:p>
            <a:r>
              <a:rPr lang="en-US" dirty="0"/>
              <a:t>Always provide a close option</a:t>
            </a:r>
          </a:p>
          <a:p>
            <a:r>
              <a:rPr lang="en-US" dirty="0"/>
              <a:t>Avoid stacking too many overlays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Maintains context</a:t>
            </a:r>
            <a:br>
              <a:rPr lang="en-US" dirty="0"/>
            </a:br>
            <a:r>
              <a:rPr lang="en-US" dirty="0"/>
              <a:t>✔ Reduces navigation complexity</a:t>
            </a:r>
            <a:br>
              <a:rPr lang="en-US" dirty="0"/>
            </a:br>
            <a:r>
              <a:rPr lang="en-US" dirty="0"/>
              <a:t>✔ Improves focus on important actions</a:t>
            </a:r>
            <a:br>
              <a:rPr lang="en-US" dirty="0"/>
            </a:br>
            <a:r>
              <a:rPr lang="en-US" dirty="0"/>
              <a:t>✔ Common in real-world apps</a:t>
            </a:r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“Delete Account” → Confirmation modal appears instead of a new screen.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76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  <a:p>
            <a:r>
              <a:rPr lang="en-US" dirty="0"/>
              <a:t>Use </a:t>
            </a:r>
            <a:r>
              <a:rPr lang="en-US" b="1" dirty="0"/>
              <a:t>comments instead of verbal feedback</a:t>
            </a:r>
            <a:r>
              <a:rPr lang="en-US" dirty="0"/>
              <a:t> (everything stays documented)</a:t>
            </a:r>
          </a:p>
          <a:p>
            <a:r>
              <a:rPr lang="en-US" dirty="0"/>
              <a:t>Tag teammates using </a:t>
            </a:r>
            <a:r>
              <a:rPr lang="en-US" b="1" dirty="0"/>
              <a:t>@username</a:t>
            </a:r>
            <a:endParaRPr lang="en-US" dirty="0"/>
          </a:p>
          <a:p>
            <a:r>
              <a:rPr lang="en-US" dirty="0"/>
              <a:t>Resolve comments once changes are done</a:t>
            </a:r>
          </a:p>
          <a:p>
            <a:r>
              <a:rPr lang="en-US" dirty="0"/>
              <a:t>Avoid clutter: don’t leave outdated comments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Improves </a:t>
            </a:r>
            <a:r>
              <a:rPr lang="en-US" b="1" dirty="0"/>
              <a:t>team communication</a:t>
            </a:r>
            <a:br>
              <a:rPr lang="en-US" dirty="0"/>
            </a:br>
            <a:r>
              <a:rPr lang="en-US" dirty="0"/>
              <a:t>✔ Reduces misunderstandings</a:t>
            </a:r>
            <a:br>
              <a:rPr lang="en-US" dirty="0"/>
            </a:br>
            <a:r>
              <a:rPr lang="en-US" dirty="0"/>
              <a:t>✔ Creates a </a:t>
            </a:r>
            <a:r>
              <a:rPr lang="en-US" b="1" dirty="0"/>
              <a:t>feedback history</a:t>
            </a:r>
            <a:br>
              <a:rPr lang="en-US" dirty="0"/>
            </a:br>
            <a:r>
              <a:rPr lang="en-US" dirty="0"/>
              <a:t>✔ Enables </a:t>
            </a:r>
            <a:r>
              <a:rPr lang="en-US" b="1" dirty="0"/>
              <a:t>remote and real-time collaboration</a:t>
            </a:r>
            <a:endParaRPr lang="en-US" dirty="0"/>
          </a:p>
          <a:p>
            <a:r>
              <a:rPr lang="en-US" dirty="0"/>
              <a:t>📌 </a:t>
            </a:r>
            <a:r>
              <a:rPr lang="en-US" i="1" dirty="0"/>
              <a:t>Real-world example:</a:t>
            </a:r>
            <a:br>
              <a:rPr lang="en-US" dirty="0"/>
            </a:br>
            <a:r>
              <a:rPr lang="en-US" dirty="0"/>
              <a:t>A developer comments: </a:t>
            </a:r>
            <a:r>
              <a:rPr lang="en-US" i="1" dirty="0"/>
              <a:t>“Button hover state missing”</a:t>
            </a:r>
            <a:r>
              <a:rPr lang="en-US" dirty="0"/>
              <a:t> → designer fixes it → marks comment resolved.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Sharing Files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Figma files can be shared via links with </a:t>
            </a:r>
            <a:r>
              <a:rPr lang="en-US" b="1" dirty="0"/>
              <a:t>view, comment, or edit permissions</a:t>
            </a:r>
            <a:r>
              <a:rPr lang="en-US" dirty="0"/>
              <a:t>.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Use </a:t>
            </a:r>
            <a:r>
              <a:rPr lang="en-US" b="1" dirty="0"/>
              <a:t>View-only</a:t>
            </a:r>
            <a:r>
              <a:rPr lang="en-US" dirty="0"/>
              <a:t> access for clients</a:t>
            </a:r>
          </a:p>
          <a:p>
            <a:r>
              <a:rPr lang="en-US" dirty="0"/>
              <a:t>Use </a:t>
            </a:r>
            <a:r>
              <a:rPr lang="en-US" b="1" dirty="0"/>
              <a:t>Edit access</a:t>
            </a:r>
            <a:r>
              <a:rPr lang="en-US" dirty="0"/>
              <a:t> only for core team members</a:t>
            </a:r>
          </a:p>
          <a:p>
            <a:r>
              <a:rPr lang="en-US" dirty="0"/>
              <a:t>Share </a:t>
            </a:r>
            <a:r>
              <a:rPr lang="en-US" b="1" dirty="0"/>
              <a:t>specific pages or frames</a:t>
            </a:r>
            <a:r>
              <a:rPr lang="en-US" dirty="0"/>
              <a:t> when needed</a:t>
            </a:r>
          </a:p>
          <a:p>
            <a:r>
              <a:rPr lang="en-US" dirty="0"/>
              <a:t>Lock finished designs to prevent accidental edits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Maintains </a:t>
            </a:r>
            <a:r>
              <a:rPr lang="en-US" b="1" dirty="0"/>
              <a:t>design security</a:t>
            </a:r>
            <a:br>
              <a:rPr lang="en-US" dirty="0"/>
            </a:br>
            <a:r>
              <a:rPr lang="en-US" dirty="0"/>
              <a:t>✔ Prevents accidental changes</a:t>
            </a:r>
            <a:br>
              <a:rPr lang="en-US" dirty="0"/>
            </a:br>
            <a:r>
              <a:rPr lang="en-US" dirty="0"/>
              <a:t>✔ Makes feedback easier</a:t>
            </a:r>
            <a:br>
              <a:rPr lang="en-US" dirty="0"/>
            </a:br>
            <a:r>
              <a:rPr lang="en-US" dirty="0"/>
              <a:t>✔ Supports </a:t>
            </a:r>
            <a:r>
              <a:rPr lang="en-US" b="1" dirty="0"/>
              <a:t>cross-functional teams</a:t>
            </a:r>
            <a:endParaRPr lang="en-US" dirty="0"/>
          </a:p>
          <a:p>
            <a:r>
              <a:rPr lang="en-US" i="1" dirty="0"/>
              <a:t>Real-world example:</a:t>
            </a:r>
            <a:br>
              <a:rPr lang="en-US" dirty="0"/>
            </a:br>
            <a:r>
              <a:rPr lang="en-US" dirty="0"/>
              <a:t>Product manager gets </a:t>
            </a:r>
            <a:r>
              <a:rPr lang="en-US" b="1" dirty="0"/>
              <a:t>comment access</a:t>
            </a:r>
            <a:r>
              <a:rPr lang="en-US" dirty="0"/>
              <a:t>, developers get </a:t>
            </a:r>
            <a:r>
              <a:rPr lang="en-US" b="1" dirty="0"/>
              <a:t>view + inspect access</a:t>
            </a:r>
            <a:r>
              <a:rPr lang="en-US" dirty="0"/>
              <a:t>, designers get </a:t>
            </a:r>
            <a:r>
              <a:rPr lang="en-US" b="1" dirty="0"/>
              <a:t>edit access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3. Inspect Mode for Developers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Inspect Mode allows developers to see </a:t>
            </a:r>
            <a:r>
              <a:rPr lang="en-US" b="1" dirty="0"/>
              <a:t>CSS, iOS, Android properties</a:t>
            </a:r>
            <a:r>
              <a:rPr lang="en-US" dirty="0"/>
              <a:t>, spacing, colors, fonts, and measurements directly from the design.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Use consistent </a:t>
            </a:r>
            <a:r>
              <a:rPr lang="en-US" b="1" dirty="0"/>
              <a:t>Auto Layout</a:t>
            </a:r>
            <a:endParaRPr lang="en-US" dirty="0"/>
          </a:p>
          <a:p>
            <a:r>
              <a:rPr lang="en-US" dirty="0"/>
              <a:t>Apply </a:t>
            </a:r>
            <a:r>
              <a:rPr lang="en-US" b="1" dirty="0"/>
              <a:t>styles</a:t>
            </a:r>
            <a:r>
              <a:rPr lang="en-US" dirty="0"/>
              <a:t> (color, text, effects)</a:t>
            </a:r>
          </a:p>
          <a:p>
            <a:r>
              <a:rPr lang="en-US" dirty="0"/>
              <a:t>Avoid manual spacing; rely on layout rules</a:t>
            </a:r>
          </a:p>
          <a:p>
            <a:r>
              <a:rPr lang="en-US" dirty="0"/>
              <a:t>Name layers clearly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Eliminates need for separate design specs</a:t>
            </a:r>
            <a:br>
              <a:rPr lang="en-US" dirty="0"/>
            </a:br>
            <a:r>
              <a:rPr lang="en-US" dirty="0"/>
              <a:t>✔ Saves </a:t>
            </a:r>
            <a:r>
              <a:rPr lang="en-US" b="1" dirty="0"/>
              <a:t>developer time</a:t>
            </a:r>
            <a:br>
              <a:rPr lang="en-US" dirty="0"/>
            </a:br>
            <a:r>
              <a:rPr lang="en-US" dirty="0"/>
              <a:t>✔ Reduces implementation errors</a:t>
            </a:r>
            <a:br>
              <a:rPr lang="en-US" dirty="0"/>
            </a:br>
            <a:r>
              <a:rPr lang="en-US" dirty="0"/>
              <a:t>✔ Ensures </a:t>
            </a:r>
            <a:r>
              <a:rPr lang="en-US" b="1" dirty="0"/>
              <a:t>design-to-code accuracy</a:t>
            </a:r>
            <a:endParaRPr lang="en-US" dirty="0"/>
          </a:p>
          <a:p>
            <a:r>
              <a:rPr lang="en-US" i="1" dirty="0"/>
              <a:t>Real-world example:</a:t>
            </a:r>
            <a:br>
              <a:rPr lang="en-US" dirty="0"/>
            </a:br>
            <a:r>
              <a:rPr lang="en-US" dirty="0"/>
              <a:t>Developer checks padding, font-size, and color hex code directly, no need to ask designer.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4. Exporting Assets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Figma allows exporting icons, images, and illustrations in formats like </a:t>
            </a:r>
            <a:r>
              <a:rPr lang="en-US" b="1" dirty="0"/>
              <a:t>PNG, JPG, SVG, PDF</a:t>
            </a:r>
            <a:r>
              <a:rPr lang="en-US" dirty="0"/>
              <a:t>.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Export icons as </a:t>
            </a:r>
            <a:r>
              <a:rPr lang="en-US" b="1" dirty="0"/>
              <a:t>SVG</a:t>
            </a:r>
            <a:endParaRPr lang="en-US" dirty="0"/>
          </a:p>
          <a:p>
            <a:r>
              <a:rPr lang="en-US" dirty="0"/>
              <a:t>Export images at </a:t>
            </a:r>
            <a:r>
              <a:rPr lang="en-US" b="1" dirty="0"/>
              <a:t>multiple scales (1x, 2x, 3x)</a:t>
            </a:r>
            <a:endParaRPr lang="en-US" dirty="0"/>
          </a:p>
          <a:p>
            <a:r>
              <a:rPr lang="en-US" dirty="0"/>
              <a:t>Mark assets clearly for export</a:t>
            </a:r>
          </a:p>
          <a:p>
            <a:r>
              <a:rPr lang="en-US" dirty="0"/>
              <a:t>Use frames instead of random shapes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Optimizes </a:t>
            </a:r>
            <a:r>
              <a:rPr lang="en-US" b="1" dirty="0"/>
              <a:t>performance</a:t>
            </a:r>
            <a:br>
              <a:rPr lang="en-US" dirty="0"/>
            </a:br>
            <a:r>
              <a:rPr lang="en-US" dirty="0"/>
              <a:t>✔ Ensures correct asset usage</a:t>
            </a:r>
            <a:br>
              <a:rPr lang="en-US" dirty="0"/>
            </a:br>
            <a:r>
              <a:rPr lang="en-US" dirty="0"/>
              <a:t>✔ Prevents blurry or incorrect images</a:t>
            </a:r>
            <a:br>
              <a:rPr lang="en-US" dirty="0"/>
            </a:br>
            <a:r>
              <a:rPr lang="en-US" dirty="0"/>
              <a:t>✔ Speeds up development workflow</a:t>
            </a:r>
          </a:p>
          <a:p>
            <a:r>
              <a:rPr lang="en-US" dirty="0"/>
              <a:t>📌 </a:t>
            </a:r>
            <a:r>
              <a:rPr lang="en-US" i="1" dirty="0"/>
              <a:t>Real-world example:</a:t>
            </a:r>
            <a:br>
              <a:rPr lang="en-US" dirty="0"/>
            </a:br>
            <a:r>
              <a:rPr lang="en-US" dirty="0"/>
              <a:t>Mobile app icons exported as SVG → sharper UI on all screen sizes.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5. Naming Conventions &amp; File Organization</a:t>
            </a:r>
          </a:p>
          <a:p>
            <a:r>
              <a:rPr lang="en-US" b="1" dirty="0"/>
              <a:t>What it is</a:t>
            </a:r>
          </a:p>
          <a:p>
            <a:r>
              <a:rPr lang="en-US" dirty="0"/>
              <a:t>Using meaningful names for </a:t>
            </a:r>
            <a:r>
              <a:rPr lang="en-US" b="1" dirty="0"/>
              <a:t>files, pages, frames, layers, and components</a:t>
            </a:r>
            <a:r>
              <a:rPr lang="en-US" dirty="0"/>
              <a:t>.</a:t>
            </a:r>
          </a:p>
          <a:p>
            <a:r>
              <a:rPr lang="en-US" b="1" dirty="0"/>
              <a:t>Best Practices</a:t>
            </a:r>
          </a:p>
          <a:p>
            <a:r>
              <a:rPr lang="en-US" dirty="0"/>
              <a:t>Use clear names: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Login_Button_Primary</a:t>
            </a:r>
            <a:endParaRPr lang="en-US" dirty="0"/>
          </a:p>
          <a:p>
            <a:r>
              <a:rPr lang="en-US" dirty="0"/>
              <a:t>Organize pages: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Wireframes</a:t>
            </a:r>
          </a:p>
          <a:p>
            <a:pPr lvl="1"/>
            <a:r>
              <a:rPr lang="en-US" dirty="0"/>
              <a:t>UI Design</a:t>
            </a:r>
          </a:p>
          <a:p>
            <a:pPr lvl="1"/>
            <a:r>
              <a:rPr lang="en-US" dirty="0"/>
              <a:t>Prototypes</a:t>
            </a:r>
          </a:p>
          <a:p>
            <a:r>
              <a:rPr lang="en-US" dirty="0"/>
              <a:t>Group related components</a:t>
            </a:r>
          </a:p>
          <a:p>
            <a:r>
              <a:rPr lang="en-US" dirty="0"/>
              <a:t>Use consistent naming styles (camelCase / </a:t>
            </a:r>
            <a:r>
              <a:rPr lang="en-US" dirty="0" err="1"/>
              <a:t>snake_case</a:t>
            </a:r>
            <a:r>
              <a:rPr lang="en-US" dirty="0"/>
              <a:t>)</a:t>
            </a:r>
          </a:p>
          <a:p>
            <a:r>
              <a:rPr lang="en-US" b="1" dirty="0"/>
              <a:t>Importance</a:t>
            </a:r>
          </a:p>
          <a:p>
            <a:r>
              <a:rPr lang="en-US" dirty="0"/>
              <a:t>✔ Makes files easy to understand</a:t>
            </a:r>
            <a:br>
              <a:rPr lang="en-US" dirty="0"/>
            </a:br>
            <a:r>
              <a:rPr lang="en-US" dirty="0"/>
              <a:t>✔ Helps developers quickly locate elements</a:t>
            </a:r>
            <a:br>
              <a:rPr lang="en-US" dirty="0"/>
            </a:br>
            <a:r>
              <a:rPr lang="en-US" dirty="0"/>
              <a:t>✔ Improves </a:t>
            </a:r>
            <a:r>
              <a:rPr lang="en-US" b="1" dirty="0"/>
              <a:t>team productivity</a:t>
            </a:r>
            <a:br>
              <a:rPr lang="en-US" dirty="0"/>
            </a:br>
            <a:r>
              <a:rPr lang="en-US" dirty="0"/>
              <a:t>✔ Essential for </a:t>
            </a:r>
            <a:r>
              <a:rPr lang="en-US" b="1" dirty="0"/>
              <a:t>large projects</a:t>
            </a:r>
            <a:endParaRPr lang="en-US" dirty="0"/>
          </a:p>
          <a:p>
            <a:r>
              <a:rPr lang="en-US" dirty="0"/>
              <a:t>📌 </a:t>
            </a:r>
            <a:r>
              <a:rPr lang="en-US" i="1" dirty="0"/>
              <a:t>Real-world example:</a:t>
            </a:r>
            <a:br>
              <a:rPr lang="en-US" dirty="0"/>
            </a:br>
            <a:r>
              <a:rPr lang="en-US" dirty="0"/>
              <a:t>Instead of “Rectangle 124”, name it “</a:t>
            </a:r>
            <a:r>
              <a:rPr lang="en-US" dirty="0" err="1"/>
              <a:t>Navbar_BG</a:t>
            </a:r>
            <a:r>
              <a:rPr lang="en-US" dirty="0"/>
              <a:t>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2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Goal of UI:</a:t>
            </a:r>
            <a:br>
              <a:rPr lang="en-US" dirty="0"/>
            </a:br>
            <a:r>
              <a:rPr lang="en-US" dirty="0"/>
              <a:t>Make the product </a:t>
            </a:r>
            <a:r>
              <a:rPr lang="en-US" b="1" dirty="0"/>
              <a:t>attractive, consistent, and easy to interact with</a:t>
            </a:r>
            <a:r>
              <a:rPr lang="en-US" dirty="0"/>
              <a:t>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In a </a:t>
            </a:r>
            <a:r>
              <a:rPr lang="en-US" b="1" dirty="0"/>
              <a:t>mobile app</a:t>
            </a:r>
            <a:r>
              <a:rPr lang="en-US" dirty="0"/>
              <a:t>:</a:t>
            </a:r>
          </a:p>
          <a:p>
            <a:r>
              <a:rPr lang="en-US" dirty="0"/>
              <a:t>The color of the “Login” button</a:t>
            </a:r>
          </a:p>
          <a:p>
            <a:r>
              <a:rPr lang="en-US" dirty="0"/>
              <a:t>Font size of text</a:t>
            </a:r>
          </a:p>
          <a:p>
            <a:r>
              <a:rPr lang="en-US" dirty="0"/>
              <a:t>Icon style (flat, 3D, outline)</a:t>
            </a:r>
          </a:p>
          <a:p>
            <a:r>
              <a:rPr lang="en-US" dirty="0"/>
              <a:t>Placement of navigation bar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Goal of UX:</a:t>
            </a:r>
            <a:br>
              <a:rPr lang="en-US" dirty="0"/>
            </a:br>
            <a:r>
              <a:rPr lang="en-US" dirty="0"/>
              <a:t>Make the product </a:t>
            </a:r>
            <a:r>
              <a:rPr lang="en-US" b="1" dirty="0"/>
              <a:t>useful, usable, and satisfying</a:t>
            </a:r>
            <a:r>
              <a:rPr lang="en-US" dirty="0"/>
              <a:t>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In the same </a:t>
            </a:r>
            <a:r>
              <a:rPr lang="en-US" b="1" dirty="0"/>
              <a:t>mobile app</a:t>
            </a:r>
            <a:r>
              <a:rPr lang="en-US" dirty="0"/>
              <a:t>:</a:t>
            </a:r>
          </a:p>
          <a:p>
            <a:r>
              <a:rPr lang="en-US" dirty="0"/>
              <a:t>Is login fast and simple?</a:t>
            </a:r>
          </a:p>
          <a:p>
            <a:r>
              <a:rPr lang="en-US" dirty="0"/>
              <a:t>Can users find features easily?</a:t>
            </a:r>
          </a:p>
          <a:p>
            <a:r>
              <a:rPr lang="en-US" dirty="0"/>
              <a:t>Are error messages clear?</a:t>
            </a:r>
          </a:p>
          <a:p>
            <a:r>
              <a:rPr lang="en-US" dirty="0"/>
              <a:t>Does the app feel smooth or frustrating?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Improves User Satisfaction </a:t>
            </a:r>
          </a:p>
          <a:p>
            <a:r>
              <a:rPr lang="en-US" dirty="0"/>
              <a:t>Good </a:t>
            </a:r>
            <a:r>
              <a:rPr lang="en-US" b="1" dirty="0"/>
              <a:t>UI</a:t>
            </a:r>
            <a:r>
              <a:rPr lang="en-US" dirty="0"/>
              <a:t> makes products visually pleasant.</a:t>
            </a:r>
          </a:p>
          <a:p>
            <a:r>
              <a:rPr lang="en-US" dirty="0"/>
              <a:t>Good </a:t>
            </a:r>
            <a:r>
              <a:rPr lang="en-US" b="1" dirty="0"/>
              <a:t>UX</a:t>
            </a:r>
            <a:r>
              <a:rPr lang="en-US" dirty="0"/>
              <a:t> makes tasks easy and stress-free.</a:t>
            </a:r>
          </a:p>
          <a:p>
            <a:r>
              <a:rPr lang="en-US" b="1" dirty="0"/>
              <a:t>Real world example:</a:t>
            </a:r>
          </a:p>
          <a:p>
            <a:r>
              <a:rPr lang="en-US" dirty="0"/>
              <a:t>A </a:t>
            </a:r>
            <a:r>
              <a:rPr lang="en-US" b="1" dirty="0"/>
              <a:t>banking app</a:t>
            </a:r>
            <a:r>
              <a:rPr lang="en-US" dirty="0"/>
              <a:t> with clear buttons and simple steps makes users feel confident.</a:t>
            </a:r>
          </a:p>
          <a:p>
            <a:r>
              <a:rPr lang="en-US" dirty="0"/>
              <a:t>Confusing design causes frustration and mistakes.</a:t>
            </a:r>
          </a:p>
          <a:p>
            <a:r>
              <a:rPr lang="en-US" b="1" dirty="0"/>
              <a:t>Happy users = loyal users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2. Saves Time and Effort</a:t>
            </a:r>
          </a:p>
          <a:p>
            <a:r>
              <a:rPr lang="en-US" dirty="0"/>
              <a:t>Well-designed UX reduces unnecessary steps.</a:t>
            </a:r>
          </a:p>
          <a:p>
            <a:r>
              <a:rPr lang="en-US" dirty="0"/>
              <a:t>Clear UI helps users understand actions instantly.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Online ticket booking:</a:t>
            </a:r>
          </a:p>
          <a:p>
            <a:pPr lvl="1"/>
            <a:r>
              <a:rPr lang="en-US" dirty="0"/>
              <a:t>Good UX → Book ticket in 2–3 minutes</a:t>
            </a:r>
          </a:p>
          <a:p>
            <a:pPr lvl="1"/>
            <a:r>
              <a:rPr lang="en-US" dirty="0"/>
              <a:t>Bad UX → Users quit halfway</a:t>
            </a:r>
          </a:p>
          <a:p>
            <a:r>
              <a:rPr lang="en-US" dirty="0"/>
              <a:t>Time-saving design is critical in today’s fast life.</a:t>
            </a:r>
          </a:p>
          <a:p>
            <a:endParaRPr lang="en-US" dirty="0"/>
          </a:p>
          <a:p>
            <a:r>
              <a:rPr lang="en-US" b="1" dirty="0"/>
              <a:t>3. Reduces Errors and Mistakes</a:t>
            </a:r>
          </a:p>
          <a:p>
            <a:r>
              <a:rPr lang="en-US" dirty="0"/>
              <a:t>Proper UI (labels, colors, spacing) prevents wrong clicks.</a:t>
            </a:r>
          </a:p>
          <a:p>
            <a:r>
              <a:rPr lang="en-US" dirty="0"/>
              <a:t>Thoughtful UX avoids confusion and wrong decisions.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ATM machines:</a:t>
            </a:r>
          </a:p>
          <a:p>
            <a:pPr lvl="1"/>
            <a:r>
              <a:rPr lang="en-US" dirty="0"/>
              <a:t>Clear “Cancel” and “Confirm” buttons</a:t>
            </a:r>
          </a:p>
          <a:p>
            <a:pPr lvl="1"/>
            <a:r>
              <a:rPr lang="en-US" dirty="0"/>
              <a:t>Warning messages before final transaction</a:t>
            </a:r>
          </a:p>
          <a:p>
            <a:r>
              <a:rPr lang="en-US" dirty="0"/>
              <a:t>In healthcare, aviation, and banking, </a:t>
            </a:r>
            <a:r>
              <a:rPr lang="en-US" b="1" dirty="0"/>
              <a:t>bad UX can be dangerous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4. Increases Business Success </a:t>
            </a:r>
          </a:p>
          <a:p>
            <a:r>
              <a:rPr lang="en-US" dirty="0"/>
              <a:t>Better UX → More users complete actions</a:t>
            </a:r>
          </a:p>
          <a:p>
            <a:r>
              <a:rPr lang="en-US" dirty="0"/>
              <a:t>Better UI → Higher trust and professionalism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E-commerce websites:</a:t>
            </a:r>
          </a:p>
          <a:p>
            <a:pPr lvl="1"/>
            <a:r>
              <a:rPr lang="en-US" dirty="0"/>
              <a:t>Good UX → More purchases</a:t>
            </a:r>
          </a:p>
          <a:p>
            <a:pPr lvl="1"/>
            <a:r>
              <a:rPr lang="en-US" dirty="0"/>
              <a:t>Bad UX → Cart abandonment</a:t>
            </a:r>
          </a:p>
          <a:p>
            <a:r>
              <a:rPr lang="en-US" dirty="0"/>
              <a:t> UI/UX directly affects </a:t>
            </a:r>
            <a:r>
              <a:rPr lang="en-US" b="1" dirty="0"/>
              <a:t>revenue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5. Builds Trust and Credibility</a:t>
            </a:r>
          </a:p>
          <a:p>
            <a:r>
              <a:rPr lang="en-US" dirty="0"/>
              <a:t>Clean UI makes products look reliable.</a:t>
            </a:r>
          </a:p>
          <a:p>
            <a:r>
              <a:rPr lang="en-US" dirty="0"/>
              <a:t>Smooth UX makes users feel safe.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Government portals:</a:t>
            </a:r>
          </a:p>
          <a:p>
            <a:pPr lvl="1"/>
            <a:r>
              <a:rPr lang="en-US" dirty="0"/>
              <a:t>Clear instructions = trust</a:t>
            </a:r>
          </a:p>
          <a:p>
            <a:pPr lvl="1"/>
            <a:r>
              <a:rPr lang="en-US" dirty="0"/>
              <a:t>Poor design = users doubt authenticity</a:t>
            </a:r>
          </a:p>
          <a:p>
            <a:r>
              <a:rPr lang="en-US" dirty="0"/>
              <a:t>People judge </a:t>
            </a:r>
            <a:r>
              <a:rPr lang="en-US" b="1" dirty="0"/>
              <a:t>credibility within seconds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6. Improves Accessibility &amp; Inclusivity </a:t>
            </a:r>
          </a:p>
          <a:p>
            <a:r>
              <a:rPr lang="en-US" dirty="0"/>
              <a:t>Good UX considers:</a:t>
            </a:r>
          </a:p>
          <a:p>
            <a:pPr lvl="1"/>
            <a:r>
              <a:rPr lang="en-US" dirty="0"/>
              <a:t>Elderly users</a:t>
            </a:r>
          </a:p>
          <a:p>
            <a:pPr lvl="1"/>
            <a:r>
              <a:rPr lang="en-US" dirty="0"/>
              <a:t>Visually impaired users</a:t>
            </a:r>
          </a:p>
          <a:p>
            <a:pPr lvl="1"/>
            <a:r>
              <a:rPr lang="en-US" dirty="0"/>
              <a:t>First-time users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Large text, voice support, simple flows</a:t>
            </a:r>
          </a:p>
          <a:p>
            <a:r>
              <a:rPr lang="en-US" dirty="0"/>
              <a:t>Multilingual interfaces (important in real-world societies)</a:t>
            </a:r>
          </a:p>
          <a:p>
            <a:r>
              <a:rPr lang="en-US" dirty="0"/>
              <a:t> Good UI/UX = </a:t>
            </a:r>
            <a:r>
              <a:rPr lang="en-US" b="1" dirty="0"/>
              <a:t>design for everyone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7. Reduces Training and Support Costs</a:t>
            </a:r>
          </a:p>
          <a:p>
            <a:r>
              <a:rPr lang="en-US" dirty="0"/>
              <a:t>Easy-to-use systems require less training.</a:t>
            </a:r>
          </a:p>
          <a:p>
            <a:r>
              <a:rPr lang="en-US" dirty="0"/>
              <a:t>Fewer helpdesk calls and complaints.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Office software or hospital systems</a:t>
            </a:r>
          </a:p>
          <a:p>
            <a:r>
              <a:rPr lang="en-US" dirty="0"/>
              <a:t>Employees learn faster if UX is intuitive</a:t>
            </a:r>
          </a:p>
          <a:p>
            <a:r>
              <a:rPr lang="en-US" dirty="0"/>
              <a:t>Companies save money long-term.</a:t>
            </a:r>
          </a:p>
          <a:p>
            <a:endParaRPr lang="en-US" dirty="0"/>
          </a:p>
          <a:p>
            <a:r>
              <a:rPr lang="en-US" b="1" dirty="0"/>
              <a:t>8. Encourages Adoption of Technology </a:t>
            </a:r>
          </a:p>
          <a:p>
            <a:r>
              <a:rPr lang="en-US" dirty="0"/>
              <a:t>People resist complex systems.</a:t>
            </a:r>
          </a:p>
          <a:p>
            <a:r>
              <a:rPr lang="en-US" dirty="0"/>
              <a:t>Good UX makes new technology acceptable.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Digital payments:</a:t>
            </a:r>
          </a:p>
          <a:p>
            <a:pPr lvl="1"/>
            <a:r>
              <a:rPr lang="en-US" dirty="0"/>
              <a:t>Simple UI helped mass adoption</a:t>
            </a:r>
          </a:p>
          <a:p>
            <a:pPr lvl="1"/>
            <a:r>
              <a:rPr lang="en-US" dirty="0"/>
              <a:t>Complex systems failed despite powerful features</a:t>
            </a:r>
          </a:p>
          <a:p>
            <a:r>
              <a:rPr lang="en-US" dirty="0"/>
              <a:t>UX decides success of innovation.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1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Empathize: Understand Users their problems Emotions and needs</a:t>
            </a:r>
          </a:p>
          <a:p>
            <a:endParaRPr lang="en-US" dirty="0"/>
          </a:p>
          <a:p>
            <a:r>
              <a:rPr lang="en-US" dirty="0"/>
              <a:t>Define: convert user insights into a clear problem statement.</a:t>
            </a:r>
          </a:p>
          <a:p>
            <a:endParaRPr lang="en-US" dirty="0"/>
          </a:p>
          <a:p>
            <a:r>
              <a:rPr lang="en-US" dirty="0"/>
              <a:t>Ideate: think of all possible solutions that can be approached.</a:t>
            </a:r>
          </a:p>
          <a:p>
            <a:endParaRPr lang="en-US" dirty="0"/>
          </a:p>
          <a:p>
            <a:r>
              <a:rPr lang="en-US" dirty="0"/>
              <a:t>Prototype: </a:t>
            </a:r>
          </a:p>
          <a:p>
            <a:r>
              <a:rPr lang="en-US" dirty="0"/>
              <a:t>Create a simple version of solution</a:t>
            </a:r>
          </a:p>
          <a:p>
            <a:r>
              <a:rPr lang="en-US" dirty="0"/>
              <a:t>Design wireframe or UI screen, </a:t>
            </a:r>
          </a:p>
          <a:p>
            <a:r>
              <a:rPr lang="en-US" dirty="0"/>
              <a:t>Create clickable prototype</a:t>
            </a:r>
          </a:p>
          <a:p>
            <a:endParaRPr lang="en-US" dirty="0"/>
          </a:p>
          <a:p>
            <a:r>
              <a:rPr lang="en-US" dirty="0"/>
              <a:t>Prototype  != final design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 thinking= understand users, - define problem, create ideas, design solution, test and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0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1️⃣ Visual Clarity &amp; Simplicity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Clean, uncluttered layout</a:t>
            </a:r>
          </a:p>
          <a:p>
            <a:r>
              <a:rPr lang="en-US" dirty="0"/>
              <a:t>Clear purpose on every screen</a:t>
            </a:r>
          </a:p>
          <a:p>
            <a:r>
              <a:rPr lang="en-US" dirty="0"/>
              <a:t>Only necessary elements are shown</a:t>
            </a:r>
          </a:p>
          <a:p>
            <a:r>
              <a:rPr lang="en-US" dirty="0"/>
              <a:t>User immediately knows </a:t>
            </a:r>
            <a:r>
              <a:rPr lang="en-US" b="1" dirty="0"/>
              <a:t>what to do next</a:t>
            </a:r>
            <a:endParaRPr lang="en-US" dirty="0"/>
          </a:p>
          <a:p>
            <a:r>
              <a:rPr lang="en-US" dirty="0"/>
              <a:t>📱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Google Search – one input box, one action.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Too many buttons, texts, pop-ups</a:t>
            </a:r>
          </a:p>
          <a:p>
            <a:r>
              <a:rPr lang="en-US" dirty="0"/>
              <a:t>No clear hierarchy</a:t>
            </a:r>
          </a:p>
          <a:p>
            <a:r>
              <a:rPr lang="en-US" dirty="0"/>
              <a:t>User feels overwhelmed</a:t>
            </a:r>
          </a:p>
          <a:p>
            <a:r>
              <a:rPr lang="en-US" dirty="0"/>
              <a:t>📱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Old government portals with 10 links, banners, and ads on the homepage.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2️⃣ Consistency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Same colors, fonts, button styles throughout</a:t>
            </a:r>
          </a:p>
          <a:p>
            <a:r>
              <a:rPr lang="en-US" dirty="0"/>
              <a:t>Same action = same behavior everywhere</a:t>
            </a:r>
          </a:p>
          <a:p>
            <a:r>
              <a:rPr lang="en-US" dirty="0"/>
              <a:t>Icons mean the same thing across screens</a:t>
            </a:r>
          </a:p>
          <a:p>
            <a:r>
              <a:rPr lang="en-US" dirty="0"/>
              <a:t>🎯 </a:t>
            </a:r>
            <a:r>
              <a:rPr lang="en-US" i="1" dirty="0"/>
              <a:t>Why it matters:</a:t>
            </a:r>
            <a:br>
              <a:rPr lang="en-US" dirty="0"/>
            </a:br>
            <a:r>
              <a:rPr lang="en-US" dirty="0"/>
              <a:t>Users don’t have to “re-learn” the interface.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Different button colors for same action</a:t>
            </a:r>
          </a:p>
          <a:p>
            <a:r>
              <a:rPr lang="en-US" dirty="0"/>
              <a:t>Fonts change randomly</a:t>
            </a:r>
          </a:p>
          <a:p>
            <a:r>
              <a:rPr lang="en-US" dirty="0"/>
              <a:t>Same icon performs different tasks</a:t>
            </a:r>
          </a:p>
          <a:p>
            <a:r>
              <a:rPr lang="en-US" dirty="0"/>
              <a:t>🚨 Result: Confusion + mistakes.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3️⃣ Visual Hierarchy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Important things stand out</a:t>
            </a:r>
          </a:p>
          <a:p>
            <a:r>
              <a:rPr lang="en-US" dirty="0"/>
              <a:t>Uses size, color, spacing, contrast</a:t>
            </a:r>
          </a:p>
          <a:p>
            <a:r>
              <a:rPr lang="en-US" dirty="0"/>
              <a:t>User’s eyes naturally flow top → bottom</a:t>
            </a:r>
          </a:p>
          <a:p>
            <a:r>
              <a:rPr lang="en-US" dirty="0"/>
              <a:t>👀 </a:t>
            </a:r>
            <a:r>
              <a:rPr lang="en-US" i="1" dirty="0"/>
              <a:t>Example:</a:t>
            </a:r>
            <a:endParaRPr lang="en-US" dirty="0"/>
          </a:p>
          <a:p>
            <a:r>
              <a:rPr lang="en-US" dirty="0"/>
              <a:t>Big heading</a:t>
            </a:r>
          </a:p>
          <a:p>
            <a:r>
              <a:rPr lang="en-US" dirty="0"/>
              <a:t>Medium subheading</a:t>
            </a:r>
          </a:p>
          <a:p>
            <a:r>
              <a:rPr lang="en-US" dirty="0"/>
              <a:t>Small body text</a:t>
            </a:r>
          </a:p>
          <a:p>
            <a:r>
              <a:rPr lang="en-US" dirty="0"/>
              <a:t>Primary button highlighted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Everything looks equally important</a:t>
            </a:r>
          </a:p>
          <a:p>
            <a:r>
              <a:rPr lang="en-US" dirty="0"/>
              <a:t>No emphasis</a:t>
            </a:r>
          </a:p>
          <a:p>
            <a:r>
              <a:rPr lang="en-US" dirty="0"/>
              <a:t>User doesn’t know where to look first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4️⃣ Readability &amp; Typography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Easy-to-read fonts</a:t>
            </a:r>
          </a:p>
          <a:p>
            <a:r>
              <a:rPr lang="en-US" dirty="0"/>
              <a:t>Proper font size (especially for mobile)</a:t>
            </a:r>
          </a:p>
          <a:p>
            <a:r>
              <a:rPr lang="en-US" dirty="0"/>
              <a:t>Good line spacing and contrast</a:t>
            </a:r>
          </a:p>
          <a:p>
            <a:r>
              <a:rPr lang="en-US" dirty="0"/>
              <a:t>📖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Medium, Notion, Apple interfaces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Fancy fonts that hurt readability</a:t>
            </a:r>
          </a:p>
          <a:p>
            <a:r>
              <a:rPr lang="en-US" dirty="0"/>
              <a:t>Very small text</a:t>
            </a:r>
          </a:p>
          <a:p>
            <a:r>
              <a:rPr lang="en-US" dirty="0"/>
              <a:t>Low contrast (light gray text on white background)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5️⃣ Color Usage &amp; Contrast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Limited color palette</a:t>
            </a:r>
          </a:p>
          <a:p>
            <a:r>
              <a:rPr lang="en-US" dirty="0"/>
              <a:t>Colors have meaning (red = danger, green = success)</a:t>
            </a:r>
          </a:p>
          <a:p>
            <a:r>
              <a:rPr lang="en-US" dirty="0"/>
              <a:t>Good contrast for accessibility</a:t>
            </a:r>
          </a:p>
          <a:p>
            <a:r>
              <a:rPr lang="en-US" dirty="0"/>
              <a:t>🎨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WhatsApp: green for actions, gray for secondary info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Too many bright colors</a:t>
            </a:r>
          </a:p>
          <a:p>
            <a:r>
              <a:rPr lang="en-US" dirty="0"/>
              <a:t>No contrast</a:t>
            </a:r>
          </a:p>
          <a:p>
            <a:r>
              <a:rPr lang="en-US" dirty="0"/>
              <a:t>Colors used only for decoration</a:t>
            </a:r>
          </a:p>
          <a:p>
            <a:r>
              <a:rPr lang="en-US" dirty="0"/>
              <a:t>🚫 Accessibility nightmare.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6️⃣ Feedback &amp; System Response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Shows feedback for every action</a:t>
            </a:r>
          </a:p>
          <a:p>
            <a:r>
              <a:rPr lang="en-US" dirty="0"/>
              <a:t>Loading indicators</a:t>
            </a:r>
          </a:p>
          <a:p>
            <a:r>
              <a:rPr lang="en-US" dirty="0"/>
              <a:t>Success / error messages</a:t>
            </a:r>
          </a:p>
          <a:p>
            <a:r>
              <a:rPr lang="en-US" dirty="0"/>
              <a:t>🔄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Button shows loading spinner after click.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Click button → nothing happens</a:t>
            </a:r>
          </a:p>
          <a:p>
            <a:r>
              <a:rPr lang="en-US" dirty="0"/>
              <a:t>No error explanation</a:t>
            </a:r>
          </a:p>
          <a:p>
            <a:r>
              <a:rPr lang="en-US" dirty="0"/>
              <a:t>User wonders: </a:t>
            </a:r>
            <a:r>
              <a:rPr lang="en-US" i="1" dirty="0"/>
              <a:t>“Did it work?”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7️⃣ Navigation &amp; Discoverability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Easy to find features</a:t>
            </a:r>
          </a:p>
          <a:p>
            <a:r>
              <a:rPr lang="en-US" dirty="0"/>
              <a:t>Logical menu structure</a:t>
            </a:r>
          </a:p>
          <a:p>
            <a:r>
              <a:rPr lang="en-US" dirty="0"/>
              <a:t>Familiar patterns (hamburger menu, tabs)</a:t>
            </a:r>
          </a:p>
          <a:p>
            <a:r>
              <a:rPr lang="en-US" dirty="0"/>
              <a:t>🧭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Instagram bottom navigation.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Hidden important features</a:t>
            </a:r>
          </a:p>
          <a:p>
            <a:r>
              <a:rPr lang="en-US" dirty="0"/>
              <a:t>Confusing menus</a:t>
            </a:r>
          </a:p>
          <a:p>
            <a:r>
              <a:rPr lang="en-US" dirty="0"/>
              <a:t>Non-standard navigation without explanation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8️⃣ Responsiveness &amp; Adaptability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Works well on all screen sizes</a:t>
            </a:r>
          </a:p>
          <a:p>
            <a:r>
              <a:rPr lang="en-US" dirty="0"/>
              <a:t>Touch-friendly buttons</a:t>
            </a:r>
          </a:p>
          <a:p>
            <a:r>
              <a:rPr lang="en-US" dirty="0"/>
              <a:t>No horizontal scrolling on mobile</a:t>
            </a:r>
          </a:p>
          <a:p>
            <a:r>
              <a:rPr lang="en-US" dirty="0"/>
              <a:t>📱💻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Modern e-commerce websites.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Desktop UI forced on mobile</a:t>
            </a:r>
          </a:p>
          <a:p>
            <a:r>
              <a:rPr lang="en-US" dirty="0"/>
              <a:t>Tiny buttons</a:t>
            </a:r>
          </a:p>
          <a:p>
            <a:r>
              <a:rPr lang="en-US" dirty="0"/>
              <a:t>Elements overlap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9️⃣ Error Prevention &amp; Recovery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Prevents mistakes</a:t>
            </a:r>
          </a:p>
          <a:p>
            <a:r>
              <a:rPr lang="en-US" dirty="0"/>
              <a:t>Clear error messages</a:t>
            </a:r>
          </a:p>
          <a:p>
            <a:r>
              <a:rPr lang="en-US" dirty="0"/>
              <a:t>Easy undo or correction</a:t>
            </a:r>
          </a:p>
          <a:p>
            <a:r>
              <a:rPr lang="en-US" dirty="0"/>
              <a:t>✔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“Are you sure you want to delete?”</a:t>
            </a:r>
          </a:p>
          <a:p>
            <a:r>
              <a:rPr lang="en-US" b="1" dirty="0"/>
              <a:t>❌ Bad UI</a:t>
            </a:r>
          </a:p>
          <a:p>
            <a:r>
              <a:rPr lang="en-US" dirty="0"/>
              <a:t>Allows dangerous actions easily</a:t>
            </a:r>
          </a:p>
          <a:p>
            <a:r>
              <a:rPr lang="en-US" dirty="0"/>
              <a:t>Vague errors: </a:t>
            </a:r>
            <a:r>
              <a:rPr lang="en-US" i="1" dirty="0"/>
              <a:t>“Something went wrong”</a:t>
            </a:r>
            <a:endParaRPr lang="en-US" dirty="0"/>
          </a:p>
          <a:p>
            <a:r>
              <a:rPr lang="en-US" dirty="0"/>
              <a:t>No way to recover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🔟 Accessibility (Often Ignored, Very Important)</a:t>
            </a:r>
          </a:p>
          <a:p>
            <a:r>
              <a:rPr lang="en-US" b="1" dirty="0"/>
              <a:t>✅ Good UI</a:t>
            </a:r>
          </a:p>
          <a:p>
            <a:r>
              <a:rPr lang="en-US" dirty="0"/>
              <a:t>Keyboard-friendly</a:t>
            </a:r>
          </a:p>
          <a:p>
            <a:r>
              <a:rPr lang="en-US" dirty="0"/>
              <a:t>Screen-reader support</a:t>
            </a:r>
          </a:p>
          <a:p>
            <a:r>
              <a:rPr lang="en-US" dirty="0"/>
              <a:t>Color-blind safe</a:t>
            </a:r>
          </a:p>
          <a:p>
            <a:r>
              <a:rPr lang="en-US" dirty="0"/>
              <a:t>🌍 </a:t>
            </a:r>
            <a:r>
              <a:rPr lang="en-US" i="1" dirty="0"/>
              <a:t>Good UI is inclusive UI.</a:t>
            </a:r>
            <a:endParaRPr lang="en-US" dirty="0"/>
          </a:p>
          <a:p>
            <a:r>
              <a:rPr lang="en-US" b="1" dirty="0"/>
              <a:t>❌ Bad UI</a:t>
            </a:r>
          </a:p>
          <a:p>
            <a:r>
              <a:rPr lang="en-US" dirty="0"/>
              <a:t>Color-only indicators</a:t>
            </a:r>
          </a:p>
          <a:p>
            <a:r>
              <a:rPr lang="en-US" dirty="0"/>
              <a:t>No labels</a:t>
            </a:r>
          </a:p>
          <a:p>
            <a:r>
              <a:rPr lang="en-US" dirty="0"/>
              <a:t>Impossible for disabled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5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Figma is a cloud-based UI/UX design and prototyping tool</a:t>
            </a:r>
            <a:r>
              <a:rPr lang="en-US" dirty="0"/>
              <a:t> used to design </a:t>
            </a:r>
            <a:r>
              <a:rPr lang="en-US" b="1" dirty="0"/>
              <a:t>websites, mobile apps, dashboards, and digital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Figma is like Google Docs for design</a:t>
            </a:r>
            <a:r>
              <a:rPr lang="en-US" dirty="0"/>
              <a:t>, where multiple people can design and edit the same UI at the same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designers, developers, and stakeholders to </a:t>
            </a:r>
            <a:r>
              <a:rPr lang="en-US" b="1" dirty="0"/>
              <a:t>design, prototype, collaborate, and review designs in real time </a:t>
            </a:r>
            <a:r>
              <a:rPr lang="en-US" dirty="0"/>
              <a:t>all in one place</a:t>
            </a:r>
          </a:p>
          <a:p>
            <a:r>
              <a:rPr lang="en-US" b="1" dirty="0"/>
              <a:t>What can you do with Figma?</a:t>
            </a:r>
          </a:p>
          <a:p>
            <a:r>
              <a:rPr lang="en-US" dirty="0"/>
              <a:t>Design UI screens (mobile, web, dashboard)</a:t>
            </a:r>
          </a:p>
          <a:p>
            <a:r>
              <a:rPr lang="en-US" dirty="0"/>
              <a:t>Create interactive prototypes</a:t>
            </a:r>
          </a:p>
          <a:p>
            <a:r>
              <a:rPr lang="en-US" dirty="0"/>
              <a:t>Build reusable components (Design Systems)</a:t>
            </a:r>
          </a:p>
          <a:p>
            <a:r>
              <a:rPr lang="en-US" dirty="0"/>
              <a:t>Collaborate live with team members</a:t>
            </a:r>
          </a:p>
          <a:p>
            <a:r>
              <a:rPr lang="en-US" dirty="0"/>
              <a:t>Share designs via link (no installation needed)</a:t>
            </a:r>
          </a:p>
          <a:p>
            <a:r>
              <a:rPr lang="en-US" dirty="0"/>
              <a:t>Comment and give feedback directly on designs</a:t>
            </a:r>
          </a:p>
          <a:p>
            <a:r>
              <a:rPr lang="en-US" dirty="0"/>
              <a:t>Handoff designs to developers (CSS, spacing, assets)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is Figma Considered an Industry Standard?</a:t>
            </a:r>
          </a:p>
          <a:p>
            <a:r>
              <a:rPr lang="en-US" dirty="0"/>
              <a:t>Figma is called an </a:t>
            </a:r>
            <a:r>
              <a:rPr lang="en-US" b="1" dirty="0"/>
              <a:t>industry standard</a:t>
            </a:r>
            <a:r>
              <a:rPr lang="en-US" dirty="0"/>
              <a:t> because it solves </a:t>
            </a:r>
            <a:r>
              <a:rPr lang="en-US" b="1" dirty="0"/>
              <a:t>real-world problems</a:t>
            </a:r>
            <a:r>
              <a:rPr lang="en-US" dirty="0"/>
              <a:t> faced by design and development teams.</a:t>
            </a:r>
          </a:p>
          <a:p>
            <a:r>
              <a:rPr lang="en-US" b="1" dirty="0"/>
              <a:t>1. Real-Time Collaboration  (Biggest Reason)</a:t>
            </a:r>
          </a:p>
          <a:p>
            <a:r>
              <a:rPr lang="en-US" dirty="0"/>
              <a:t>Multiple designers can work </a:t>
            </a:r>
            <a:r>
              <a:rPr lang="en-US" b="1" dirty="0"/>
              <a:t>at the same time</a:t>
            </a:r>
            <a:endParaRPr lang="en-US" dirty="0"/>
          </a:p>
          <a:p>
            <a:r>
              <a:rPr lang="en-US" dirty="0"/>
              <a:t>Developers, managers, and clients can view designs live</a:t>
            </a:r>
          </a:p>
          <a:p>
            <a:r>
              <a:rPr lang="en-US" dirty="0"/>
              <a:t>Changes are visible instantly</a:t>
            </a:r>
          </a:p>
          <a:p>
            <a:r>
              <a:rPr lang="en-US" b="1" dirty="0"/>
              <a:t>Real-world impact:</a:t>
            </a:r>
          </a:p>
          <a:p>
            <a:r>
              <a:rPr lang="en-US" dirty="0"/>
              <a:t>Faster design reviews</a:t>
            </a:r>
          </a:p>
          <a:p>
            <a:r>
              <a:rPr lang="en-US" dirty="0"/>
              <a:t>No “send updated file” problem</a:t>
            </a:r>
          </a:p>
          <a:p>
            <a:r>
              <a:rPr lang="en-US" dirty="0"/>
              <a:t>Perfect for remote and hybrid teams</a:t>
            </a:r>
          </a:p>
          <a:p>
            <a:r>
              <a:rPr lang="en-US" dirty="0"/>
              <a:t>This single feature replaced many older tools.</a:t>
            </a:r>
          </a:p>
          <a:p>
            <a:endParaRPr lang="en-US" dirty="0"/>
          </a:p>
          <a:p>
            <a:r>
              <a:rPr lang="en-US" b="1" dirty="0"/>
              <a:t>2. Cloud-Based (No Heavy Software Needed) </a:t>
            </a:r>
          </a:p>
          <a:p>
            <a:r>
              <a:rPr lang="en-US" dirty="0"/>
              <a:t>Runs in </a:t>
            </a:r>
            <a:r>
              <a:rPr lang="en-US" b="1" dirty="0"/>
              <a:t>browser</a:t>
            </a:r>
            <a:endParaRPr lang="en-US" dirty="0"/>
          </a:p>
          <a:p>
            <a:r>
              <a:rPr lang="en-US" dirty="0"/>
              <a:t>Works on </a:t>
            </a:r>
            <a:r>
              <a:rPr lang="en-US" b="1" dirty="0"/>
              <a:t>Windows, macOS, Linux</a:t>
            </a:r>
            <a:endParaRPr lang="en-US" dirty="0"/>
          </a:p>
          <a:p>
            <a:r>
              <a:rPr lang="en-US" dirty="0"/>
              <a:t>Auto-save and version history</a:t>
            </a:r>
          </a:p>
          <a:p>
            <a:r>
              <a:rPr lang="en-US" b="1" dirty="0"/>
              <a:t>Why industry loves this:</a:t>
            </a:r>
          </a:p>
          <a:p>
            <a:r>
              <a:rPr lang="en-US" dirty="0"/>
              <a:t>No version confusion (final_v3_revised.fig )</a:t>
            </a:r>
          </a:p>
          <a:p>
            <a:r>
              <a:rPr lang="en-US" dirty="0"/>
              <a:t>Easy access from anywhere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Strong UI + UX + Prototyping in One Tool </a:t>
            </a:r>
          </a:p>
          <a:p>
            <a:r>
              <a:rPr lang="en-US" dirty="0"/>
              <a:t>Older tools needed:</a:t>
            </a:r>
          </a:p>
          <a:p>
            <a:r>
              <a:rPr lang="en-US" dirty="0"/>
              <a:t>One tool for design</a:t>
            </a:r>
          </a:p>
          <a:p>
            <a:r>
              <a:rPr lang="en-US" dirty="0"/>
              <a:t>One for prototyping</a:t>
            </a:r>
          </a:p>
          <a:p>
            <a:r>
              <a:rPr lang="en-US" dirty="0"/>
              <a:t>One for collaboration</a:t>
            </a:r>
          </a:p>
          <a:p>
            <a:r>
              <a:rPr lang="en-US" dirty="0"/>
              <a:t>Figma does </a:t>
            </a:r>
            <a:r>
              <a:rPr lang="en-US" b="1" dirty="0"/>
              <a:t>everything in one platform</a:t>
            </a:r>
            <a:r>
              <a:rPr lang="en-US" dirty="0"/>
              <a:t>: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UX flow</a:t>
            </a:r>
          </a:p>
          <a:p>
            <a:r>
              <a:rPr lang="en-US" dirty="0"/>
              <a:t>Interactive prototype</a:t>
            </a:r>
          </a:p>
          <a:p>
            <a:r>
              <a:rPr lang="en-US" dirty="0"/>
              <a:t>Feedback &amp; comments</a:t>
            </a:r>
          </a:p>
          <a:p>
            <a:r>
              <a:rPr lang="en-US" dirty="0"/>
              <a:t>Saves time and cost.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Easy Design-to-Development Handoff </a:t>
            </a:r>
          </a:p>
          <a:p>
            <a:r>
              <a:rPr lang="en-US" dirty="0"/>
              <a:t>Developers can:</a:t>
            </a:r>
          </a:p>
          <a:p>
            <a:r>
              <a:rPr lang="en-US" dirty="0"/>
              <a:t>Inspect designs</a:t>
            </a:r>
          </a:p>
          <a:p>
            <a:r>
              <a:rPr lang="en-US" dirty="0"/>
              <a:t>Get CSS / spacing / colors</a:t>
            </a:r>
          </a:p>
          <a:p>
            <a:r>
              <a:rPr lang="en-US" dirty="0"/>
              <a:t>Download assets</a:t>
            </a:r>
          </a:p>
          <a:p>
            <a:r>
              <a:rPr lang="en-US" dirty="0"/>
              <a:t>Check responsive behavior</a:t>
            </a:r>
          </a:p>
          <a:p>
            <a:r>
              <a:rPr lang="en-US" b="1" dirty="0"/>
              <a:t>Result:</a:t>
            </a:r>
          </a:p>
          <a:p>
            <a:r>
              <a:rPr lang="en-US" dirty="0"/>
              <a:t>Fewer misunderstandings</a:t>
            </a:r>
          </a:p>
          <a:p>
            <a:r>
              <a:rPr lang="en-US" dirty="0"/>
              <a:t>Faster implementation</a:t>
            </a:r>
          </a:p>
          <a:p>
            <a:r>
              <a:rPr lang="en-US" dirty="0"/>
              <a:t>Better final product</a:t>
            </a:r>
          </a:p>
          <a:p>
            <a:r>
              <a:rPr lang="en-US" dirty="0"/>
              <a:t>That’s why developers also prefer Figma.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5. Design Systems &amp; Components Support </a:t>
            </a:r>
          </a:p>
          <a:p>
            <a:r>
              <a:rPr lang="en-US" dirty="0"/>
              <a:t>Reusable components (buttons, cards, navbars)</a:t>
            </a:r>
          </a:p>
          <a:p>
            <a:r>
              <a:rPr lang="en-US" dirty="0"/>
              <a:t>Auto-update everywhere</a:t>
            </a:r>
          </a:p>
          <a:p>
            <a:r>
              <a:rPr lang="en-US" dirty="0"/>
              <a:t>Consistency across products</a:t>
            </a:r>
          </a:p>
          <a:p>
            <a:r>
              <a:rPr lang="en-US" b="1" dirty="0"/>
              <a:t>Used by: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Meta</a:t>
            </a:r>
          </a:p>
          <a:p>
            <a:r>
              <a:rPr lang="en-US" dirty="0"/>
              <a:t>Startups and enterprises</a:t>
            </a:r>
          </a:p>
          <a:p>
            <a:r>
              <a:rPr lang="en-US" dirty="0"/>
              <a:t>Essential for </a:t>
            </a:r>
            <a:r>
              <a:rPr lang="en-US" b="1" dirty="0"/>
              <a:t>large-scale real products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6. Free &amp; Accessible for Students and Beginners </a:t>
            </a:r>
          </a:p>
          <a:p>
            <a:r>
              <a:rPr lang="en-US" dirty="0"/>
              <a:t>Free plan is powerful</a:t>
            </a:r>
          </a:p>
          <a:p>
            <a:r>
              <a:rPr lang="en-US" dirty="0"/>
              <a:t>No cracked software culture</a:t>
            </a:r>
          </a:p>
          <a:p>
            <a:r>
              <a:rPr lang="en-US" dirty="0"/>
              <a:t>Easy learning curve</a:t>
            </a:r>
          </a:p>
          <a:p>
            <a:r>
              <a:rPr lang="en-US" b="1" dirty="0"/>
              <a:t>Result:</a:t>
            </a:r>
          </a:p>
          <a:p>
            <a:r>
              <a:rPr lang="en-US" dirty="0"/>
              <a:t>Used in universities</a:t>
            </a:r>
          </a:p>
          <a:p>
            <a:r>
              <a:rPr lang="en-US" dirty="0"/>
              <a:t>Taught in workshops</a:t>
            </a:r>
          </a:p>
          <a:p>
            <a:r>
              <a:rPr lang="en-US" dirty="0"/>
              <a:t>Preferred by freshers</a:t>
            </a:r>
          </a:p>
          <a:p>
            <a:r>
              <a:rPr lang="en-US" dirty="0"/>
              <a:t>Industry adopts what talent already knows.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7. Massive Industry Adoption </a:t>
            </a:r>
          </a:p>
          <a:p>
            <a:r>
              <a:rPr lang="en-US" dirty="0"/>
              <a:t>Used by:</a:t>
            </a:r>
          </a:p>
          <a:p>
            <a:r>
              <a:rPr lang="en-US" dirty="0"/>
              <a:t>UI/UX Designers</a:t>
            </a:r>
          </a:p>
          <a:p>
            <a:r>
              <a:rPr lang="en-US" dirty="0"/>
              <a:t>Product Designers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Startups</a:t>
            </a:r>
          </a:p>
          <a:p>
            <a:r>
              <a:rPr lang="en-US" dirty="0"/>
              <a:t>Enterprises</a:t>
            </a:r>
          </a:p>
          <a:p>
            <a:r>
              <a:rPr lang="en-US" dirty="0"/>
              <a:t>Integrated with:</a:t>
            </a:r>
          </a:p>
          <a:p>
            <a:r>
              <a:rPr lang="en-US" dirty="0"/>
              <a:t>Jira</a:t>
            </a:r>
          </a:p>
          <a:p>
            <a:r>
              <a:rPr lang="en-US" dirty="0"/>
              <a:t>Slack</a:t>
            </a:r>
          </a:p>
          <a:p>
            <a:r>
              <a:rPr lang="en-US" dirty="0"/>
              <a:t>Notion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React / Dev tools</a:t>
            </a:r>
          </a:p>
          <a:p>
            <a:r>
              <a:rPr lang="en-US" dirty="0"/>
              <a:t>Once the ecosystem accepts a tool, it becomes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93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Menu Bar (Top Bar)</a:t>
            </a:r>
          </a:p>
          <a:p>
            <a:r>
              <a:rPr lang="en-US" b="1" dirty="0"/>
              <a:t>Location:</a:t>
            </a:r>
            <a:r>
              <a:rPr lang="en-US" dirty="0"/>
              <a:t> Very top of the screen</a:t>
            </a:r>
          </a:p>
          <a:p>
            <a:r>
              <a:rPr lang="en-US" b="1" dirty="0"/>
              <a:t>What it contains:</a:t>
            </a:r>
          </a:p>
          <a:p>
            <a:r>
              <a:rPr lang="en-US" dirty="0"/>
              <a:t>File options (New, Save, Export)</a:t>
            </a:r>
          </a:p>
          <a:p>
            <a:r>
              <a:rPr lang="en-US" dirty="0"/>
              <a:t>Edit (Undo, Redo, Preferences)</a:t>
            </a:r>
          </a:p>
          <a:p>
            <a:r>
              <a:rPr lang="en-US" dirty="0"/>
              <a:t>View (Zoom, Layout grids, Rulers)</a:t>
            </a:r>
          </a:p>
          <a:p>
            <a:r>
              <a:rPr lang="en-US" dirty="0"/>
              <a:t>Object (Group, Frame, Mask)</a:t>
            </a:r>
          </a:p>
          <a:p>
            <a:r>
              <a:rPr lang="en-US" dirty="0"/>
              <a:t>Plugins &amp; Widgets</a:t>
            </a:r>
          </a:p>
          <a:p>
            <a:r>
              <a:rPr lang="en-US" dirty="0"/>
              <a:t>Help &amp; Resources</a:t>
            </a:r>
          </a:p>
          <a:p>
            <a:r>
              <a:rPr lang="en-US" b="1" dirty="0"/>
              <a:t>Importance:</a:t>
            </a:r>
          </a:p>
          <a:p>
            <a:r>
              <a:rPr lang="en-US" dirty="0"/>
              <a:t>Controls the </a:t>
            </a:r>
            <a:r>
              <a:rPr lang="en-US" b="1" dirty="0"/>
              <a:t>entire design environment</a:t>
            </a:r>
            <a:endParaRPr lang="en-US" dirty="0"/>
          </a:p>
          <a:p>
            <a:r>
              <a:rPr lang="en-US" dirty="0"/>
              <a:t>Access to plugins and settings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2. Toolbar (Top Center)</a:t>
            </a:r>
          </a:p>
          <a:p>
            <a:r>
              <a:rPr lang="en-US" b="1" dirty="0"/>
              <a:t>Location:</a:t>
            </a:r>
            <a:r>
              <a:rPr lang="en-US" dirty="0"/>
              <a:t> Below the menu bar</a:t>
            </a:r>
          </a:p>
          <a:p>
            <a:r>
              <a:rPr lang="en-US" b="1" dirty="0"/>
              <a:t>Key tools:</a:t>
            </a:r>
          </a:p>
          <a:p>
            <a:r>
              <a:rPr lang="en-US" b="1" dirty="0"/>
              <a:t>Move tool (V)</a:t>
            </a:r>
            <a:r>
              <a:rPr lang="en-US" dirty="0"/>
              <a:t> – Move/select objects</a:t>
            </a:r>
          </a:p>
          <a:p>
            <a:r>
              <a:rPr lang="en-US" b="1" dirty="0"/>
              <a:t>Frame tool (F)</a:t>
            </a:r>
            <a:r>
              <a:rPr lang="en-US" dirty="0"/>
              <a:t> – Create frames (screens)</a:t>
            </a:r>
          </a:p>
          <a:p>
            <a:r>
              <a:rPr lang="en-US" b="1" dirty="0"/>
              <a:t>Shape tools</a:t>
            </a:r>
            <a:r>
              <a:rPr lang="en-US" dirty="0"/>
              <a:t> – Rectangle, Ellipse, Line, Polygon</a:t>
            </a:r>
          </a:p>
          <a:p>
            <a:r>
              <a:rPr lang="en-US" b="1" dirty="0"/>
              <a:t>Pen tool (P)</a:t>
            </a:r>
            <a:r>
              <a:rPr lang="en-US" dirty="0"/>
              <a:t> – Custom vector paths</a:t>
            </a:r>
          </a:p>
          <a:p>
            <a:r>
              <a:rPr lang="en-US" b="1" dirty="0"/>
              <a:t>Text tool (T)</a:t>
            </a:r>
            <a:r>
              <a:rPr lang="en-US" dirty="0"/>
              <a:t> – Add text</a:t>
            </a:r>
          </a:p>
          <a:p>
            <a:r>
              <a:rPr lang="en-US" b="1" dirty="0"/>
              <a:t>Hand tool (H)</a:t>
            </a:r>
            <a:r>
              <a:rPr lang="en-US" dirty="0"/>
              <a:t> – Pan canvas</a:t>
            </a:r>
          </a:p>
          <a:p>
            <a:r>
              <a:rPr lang="en-US" b="1" dirty="0"/>
              <a:t>Comment tool (C)</a:t>
            </a:r>
            <a:r>
              <a:rPr lang="en-US" dirty="0"/>
              <a:t> – Add feedback</a:t>
            </a:r>
          </a:p>
          <a:p>
            <a:r>
              <a:rPr lang="en-US" b="1" dirty="0"/>
              <a:t>Importance:</a:t>
            </a:r>
          </a:p>
          <a:p>
            <a:r>
              <a:rPr lang="en-US" dirty="0"/>
              <a:t>Used to </a:t>
            </a:r>
            <a:r>
              <a:rPr lang="en-US" b="1" dirty="0"/>
              <a:t>create and manipulate UI elements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3. Layers Panel (Left Sidebar)</a:t>
            </a:r>
          </a:p>
          <a:p>
            <a:r>
              <a:rPr lang="en-US" b="1" dirty="0"/>
              <a:t>Location:</a:t>
            </a:r>
            <a:r>
              <a:rPr lang="en-US" dirty="0"/>
              <a:t> Left side</a:t>
            </a:r>
          </a:p>
          <a:p>
            <a:r>
              <a:rPr lang="en-US" b="1" dirty="0"/>
              <a:t>Shows:</a:t>
            </a:r>
          </a:p>
          <a:p>
            <a:pPr lvl="1"/>
            <a:r>
              <a:rPr lang="en-US" dirty="0"/>
              <a:t>Frames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Individual layers (text, shapes, icons)</a:t>
            </a:r>
          </a:p>
          <a:p>
            <a:r>
              <a:rPr lang="en-US" b="1" dirty="0"/>
              <a:t>Functions:</a:t>
            </a:r>
          </a:p>
          <a:p>
            <a:pPr lvl="1"/>
            <a:r>
              <a:rPr lang="en-US" dirty="0"/>
              <a:t>Rename layers</a:t>
            </a:r>
          </a:p>
          <a:p>
            <a:pPr lvl="1"/>
            <a:r>
              <a:rPr lang="en-US" dirty="0"/>
              <a:t>Lock / hide layers</a:t>
            </a:r>
          </a:p>
          <a:p>
            <a:pPr lvl="1"/>
            <a:r>
              <a:rPr lang="en-US" dirty="0"/>
              <a:t>Organize design structure</a:t>
            </a:r>
          </a:p>
          <a:p>
            <a:pPr lvl="1"/>
            <a:r>
              <a:rPr lang="en-US" dirty="0"/>
              <a:t>Select specific elements easily</a:t>
            </a:r>
          </a:p>
          <a:p>
            <a:r>
              <a:rPr lang="en-US" b="1" dirty="0"/>
              <a:t>Very important for clean and professional design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6. Assets Panel</a:t>
            </a:r>
          </a:p>
          <a:p>
            <a:r>
              <a:rPr lang="en-US" b="1" dirty="0"/>
              <a:t>Location:</a:t>
            </a:r>
            <a:r>
              <a:rPr lang="en-US" dirty="0"/>
              <a:t> Left sidebar (Assets tab)</a:t>
            </a:r>
          </a:p>
          <a:p>
            <a:r>
              <a:rPr lang="en-US" b="1" dirty="0"/>
              <a:t>Contains: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Icons</a:t>
            </a:r>
          </a:p>
          <a:p>
            <a:pPr lvl="1"/>
            <a:r>
              <a:rPr lang="en-US" dirty="0"/>
              <a:t>UI elements</a:t>
            </a:r>
          </a:p>
          <a:p>
            <a:pPr lvl="1"/>
            <a:r>
              <a:rPr lang="en-US" dirty="0"/>
              <a:t>Design system elements</a:t>
            </a:r>
          </a:p>
          <a:p>
            <a:r>
              <a:rPr lang="en-US" b="1" dirty="0"/>
              <a:t>Importance:</a:t>
            </a:r>
          </a:p>
          <a:p>
            <a:pPr lvl="1"/>
            <a:r>
              <a:rPr lang="en-US" dirty="0"/>
              <a:t>Reuse elements</a:t>
            </a:r>
          </a:p>
          <a:p>
            <a:pPr lvl="1"/>
            <a:r>
              <a:rPr lang="en-US" dirty="0"/>
              <a:t>Maintain consistency</a:t>
            </a:r>
          </a:p>
          <a:p>
            <a:pPr lvl="1"/>
            <a:r>
              <a:rPr lang="en-US" dirty="0"/>
              <a:t>Faster design workflow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Common Real-World Use of Pages</a:t>
            </a:r>
          </a:p>
          <a:p>
            <a:r>
              <a:rPr lang="en-US" b="1" dirty="0"/>
              <a:t>1. Wireframes Page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Rough layouts</a:t>
            </a:r>
          </a:p>
          <a:p>
            <a:r>
              <a:rPr lang="en-US" dirty="0"/>
              <a:t>Low-fidelity designs</a:t>
            </a:r>
          </a:p>
          <a:p>
            <a:r>
              <a:rPr lang="en-US" dirty="0"/>
              <a:t>Early UX thinking</a:t>
            </a:r>
          </a:p>
          <a:p>
            <a:r>
              <a:rPr lang="en-US" dirty="0"/>
              <a:t>Page name: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Wireframes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UI Design / Final Design Page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High-fidelity screens</a:t>
            </a:r>
          </a:p>
          <a:p>
            <a:r>
              <a:rPr lang="en-US" dirty="0"/>
              <a:t>Colors, fonts, icons</a:t>
            </a:r>
          </a:p>
          <a:p>
            <a:r>
              <a:rPr lang="en-US" dirty="0"/>
              <a:t>Final UI</a:t>
            </a:r>
          </a:p>
          <a:p>
            <a:r>
              <a:rPr lang="en-US" dirty="0"/>
              <a:t>Page name: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UI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Components / Design System Page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Buttons</a:t>
            </a:r>
          </a:p>
          <a:p>
            <a:r>
              <a:rPr lang="en-US" dirty="0"/>
              <a:t>Forms</a:t>
            </a:r>
          </a:p>
          <a:p>
            <a:r>
              <a:rPr lang="en-US" dirty="0"/>
              <a:t>Icons</a:t>
            </a:r>
          </a:p>
          <a:p>
            <a:r>
              <a:rPr lang="en-US" dirty="0"/>
              <a:t>Reusable components</a:t>
            </a:r>
          </a:p>
          <a:p>
            <a:r>
              <a:rPr lang="en-US" dirty="0"/>
              <a:t>Page name: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Prototypes Page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User flows</a:t>
            </a:r>
          </a:p>
          <a:p>
            <a:r>
              <a:rPr lang="en-US" dirty="0"/>
              <a:t>Clickable screens</a:t>
            </a:r>
          </a:p>
          <a:p>
            <a:r>
              <a:rPr lang="en-US" dirty="0"/>
              <a:t>Transitions</a:t>
            </a:r>
          </a:p>
          <a:p>
            <a:r>
              <a:rPr lang="en-US" dirty="0"/>
              <a:t>Page name: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Prototype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5. Developer Handoff Page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Final approved screens</a:t>
            </a:r>
          </a:p>
          <a:p>
            <a:r>
              <a:rPr lang="en-US" dirty="0"/>
              <a:t>Clean layouts for developers</a:t>
            </a:r>
          </a:p>
          <a:p>
            <a:r>
              <a:rPr lang="en-US" dirty="0"/>
              <a:t>Page name: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 Handoff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0E0B4-DE9A-464F-8FF1-A5FA934EE6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9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6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3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1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6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3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7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27E76-55D3-47CC-84FF-6E2D655682D2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C86D2-0547-4203-9D1D-1A759980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4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F149-D849-A060-D205-04546DBB9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859722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3-Days Workshop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AD4C8-5434-0F76-47DF-2AA4A0F9E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1481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Kapil Dev Pant</a:t>
            </a:r>
          </a:p>
          <a:p>
            <a:pPr algn="r"/>
            <a:r>
              <a:rPr lang="en-US" dirty="0"/>
              <a:t>Nast College</a:t>
            </a:r>
          </a:p>
        </p:txBody>
      </p:sp>
      <p:pic>
        <p:nvPicPr>
          <p:cNvPr id="4" name="Picture 2" descr="Figma logo transparent PNG - StickPNG">
            <a:extLst>
              <a:ext uri="{FF2B5EF4-FFF2-40B4-BE49-F238E27FC236}">
                <a16:creationId xmlns:a16="http://schemas.microsoft.com/office/drawing/2014/main" id="{E5D13B6A-A916-AA21-DE52-4463A2BE7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207" y="2266122"/>
            <a:ext cx="3719444" cy="18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92C5-53BF-D777-2109-7DEAD2FC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How to know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Good UI</a:t>
            </a:r>
            <a:r>
              <a:rPr lang="en-US" dirty="0">
                <a:latin typeface="Arial Black" panose="020B0A04020102020204" pitchFamily="34" charset="0"/>
              </a:rPr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Bad UI 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1799-864E-AA68-2D5B-C7EC7B33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Visual Clarity &amp; Simplicity</a:t>
            </a:r>
          </a:p>
          <a:p>
            <a:r>
              <a:rPr lang="en-US" b="1" dirty="0"/>
              <a:t>Consistency</a:t>
            </a:r>
          </a:p>
          <a:p>
            <a:r>
              <a:rPr lang="en-US" b="1" dirty="0"/>
              <a:t>Visual Hierarchy</a:t>
            </a:r>
          </a:p>
          <a:p>
            <a:r>
              <a:rPr lang="en-US" b="1" dirty="0"/>
              <a:t>Readability &amp; Typography</a:t>
            </a:r>
          </a:p>
          <a:p>
            <a:r>
              <a:rPr lang="en-US" b="1" dirty="0"/>
              <a:t>Color Usage &amp; Contrast</a:t>
            </a:r>
          </a:p>
          <a:p>
            <a:r>
              <a:rPr lang="en-US" b="1" dirty="0"/>
              <a:t>Feedback &amp; System Response</a:t>
            </a:r>
          </a:p>
          <a:p>
            <a:r>
              <a:rPr lang="en-US" b="1" dirty="0"/>
              <a:t>Navigation &amp; Discoverability</a:t>
            </a:r>
          </a:p>
          <a:p>
            <a:r>
              <a:rPr lang="en-US" b="1" dirty="0"/>
              <a:t>Responsiveness &amp; Adaptability</a:t>
            </a:r>
          </a:p>
          <a:p>
            <a:r>
              <a:rPr lang="en-US" b="1" dirty="0"/>
              <a:t>Error Prevention &amp; Recovery</a:t>
            </a:r>
          </a:p>
        </p:txBody>
      </p:sp>
    </p:spTree>
    <p:extLst>
      <p:ext uri="{BB962C8B-B14F-4D97-AF65-F5344CB8AC3E}">
        <p14:creationId xmlns:p14="http://schemas.microsoft.com/office/powerpoint/2010/main" val="35540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EB0FE3-CEF1-43CA-A44B-8D9314C3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22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D8E08-7610-DA7F-65E5-3807F49A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en-US" dirty="0">
                <a:latin typeface="Arial Black" panose="020B0A0402010202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3315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591EF-F17C-6773-42E4-0E68FE57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6520-C836-BC3D-4C32-FD210FFB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en-US" dirty="0">
                <a:latin typeface="Arial Black" panose="020B0A04020102020204" pitchFamily="34" charset="0"/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35F7-B1F5-7626-EA8C-EC4B7ABCF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Cloud-based UI/UX design and prototyping</a:t>
            </a:r>
          </a:p>
          <a:p>
            <a:r>
              <a:rPr lang="en-US" b="1" dirty="0"/>
              <a:t>Google Docs for design</a:t>
            </a:r>
          </a:p>
          <a:p>
            <a:r>
              <a:rPr lang="en-US" b="1" dirty="0"/>
              <a:t>Industry Standard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63040-DEC2-274A-5FAA-64F4CC34330D}"/>
              </a:ext>
            </a:extLst>
          </p:cNvPr>
          <p:cNvSpPr txBox="1"/>
          <p:nvPr/>
        </p:nvSpPr>
        <p:spPr>
          <a:xfrm>
            <a:off x="971442" y="4316890"/>
            <a:ext cx="162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Designers</a:t>
            </a:r>
          </a:p>
        </p:txBody>
      </p:sp>
      <p:pic>
        <p:nvPicPr>
          <p:cNvPr id="3074" name="Picture 2" descr="Figma logo transparent PNG - StickPNG">
            <a:extLst>
              <a:ext uri="{FF2B5EF4-FFF2-40B4-BE49-F238E27FC236}">
                <a16:creationId xmlns:a16="http://schemas.microsoft.com/office/drawing/2014/main" id="{174FCB47-39B6-9CE3-6FEE-0367C54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65" y="418314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314CA-447D-0862-6EE7-03E3467BCFAB}"/>
              </a:ext>
            </a:extLst>
          </p:cNvPr>
          <p:cNvSpPr txBox="1"/>
          <p:nvPr/>
        </p:nvSpPr>
        <p:spPr>
          <a:xfrm>
            <a:off x="931638" y="4819820"/>
            <a:ext cx="175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6743B-8183-02E3-F412-0ABE21263E86}"/>
              </a:ext>
            </a:extLst>
          </p:cNvPr>
          <p:cNvSpPr txBox="1"/>
          <p:nvPr/>
        </p:nvSpPr>
        <p:spPr>
          <a:xfrm>
            <a:off x="707233" y="5527461"/>
            <a:ext cx="197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Stakeholders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39025-266D-3A16-1390-95B41282E2A0}"/>
              </a:ext>
            </a:extLst>
          </p:cNvPr>
          <p:cNvSpPr txBox="1"/>
          <p:nvPr/>
        </p:nvSpPr>
        <p:spPr>
          <a:xfrm>
            <a:off x="7851368" y="3692576"/>
            <a:ext cx="235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E0584-6D1C-B229-234D-3F33DD312604}"/>
              </a:ext>
            </a:extLst>
          </p:cNvPr>
          <p:cNvSpPr txBox="1"/>
          <p:nvPr/>
        </p:nvSpPr>
        <p:spPr>
          <a:xfrm>
            <a:off x="7949044" y="5208239"/>
            <a:ext cx="235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Collaborate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9BC9C-4BCE-5C10-A4EA-387701D4ADAE}"/>
              </a:ext>
            </a:extLst>
          </p:cNvPr>
          <p:cNvSpPr txBox="1"/>
          <p:nvPr/>
        </p:nvSpPr>
        <p:spPr>
          <a:xfrm>
            <a:off x="7343267" y="5801288"/>
            <a:ext cx="235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Review Design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1EBC87A-DDAE-E05F-BB69-575E0FB6D2A3}"/>
              </a:ext>
            </a:extLst>
          </p:cNvPr>
          <p:cNvCxnSpPr>
            <a:cxnSpLocks/>
            <a:stCxn id="4" idx="3"/>
            <a:endCxn id="3074" idx="1"/>
          </p:cNvCxnSpPr>
          <p:nvPr/>
        </p:nvCxnSpPr>
        <p:spPr>
          <a:xfrm>
            <a:off x="2595406" y="4547723"/>
            <a:ext cx="1227359" cy="39266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EC824CB-D44B-AE84-95FC-9DCCAC38A1CD}"/>
              </a:ext>
            </a:extLst>
          </p:cNvPr>
          <p:cNvCxnSpPr>
            <a:cxnSpLocks/>
            <a:stCxn id="6" idx="3"/>
            <a:endCxn id="3074" idx="1"/>
          </p:cNvCxnSpPr>
          <p:nvPr/>
        </p:nvCxnSpPr>
        <p:spPr>
          <a:xfrm flipV="1">
            <a:off x="2685811" y="4940386"/>
            <a:ext cx="1136954" cy="1102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6910276-9031-623C-D43F-365065E077A8}"/>
              </a:ext>
            </a:extLst>
          </p:cNvPr>
          <p:cNvCxnSpPr>
            <a:cxnSpLocks/>
            <a:stCxn id="3074" idx="3"/>
            <a:endCxn id="8" idx="1"/>
          </p:cNvCxnSpPr>
          <p:nvPr/>
        </p:nvCxnSpPr>
        <p:spPr>
          <a:xfrm flipV="1">
            <a:off x="6851715" y="3923409"/>
            <a:ext cx="999653" cy="101697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87A8FEF-5842-A2B5-EEF1-B25EC10C7A7F}"/>
              </a:ext>
            </a:extLst>
          </p:cNvPr>
          <p:cNvCxnSpPr>
            <a:cxnSpLocks/>
            <a:stCxn id="3074" idx="3"/>
            <a:endCxn id="9" idx="1"/>
          </p:cNvCxnSpPr>
          <p:nvPr/>
        </p:nvCxnSpPr>
        <p:spPr>
          <a:xfrm>
            <a:off x="6851715" y="4940386"/>
            <a:ext cx="1097329" cy="498686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64197B8-2F1E-301F-1BEF-4362F617DB86}"/>
              </a:ext>
            </a:extLst>
          </p:cNvPr>
          <p:cNvCxnSpPr>
            <a:cxnSpLocks/>
            <a:stCxn id="3074" idx="3"/>
            <a:endCxn id="10" idx="1"/>
          </p:cNvCxnSpPr>
          <p:nvPr/>
        </p:nvCxnSpPr>
        <p:spPr>
          <a:xfrm>
            <a:off x="6851715" y="4940386"/>
            <a:ext cx="491552" cy="10917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1D7AB6-F5FC-FC30-CCC1-EB0CBAB096D3}"/>
              </a:ext>
            </a:extLst>
          </p:cNvPr>
          <p:cNvSpPr txBox="1"/>
          <p:nvPr/>
        </p:nvSpPr>
        <p:spPr>
          <a:xfrm>
            <a:off x="7097491" y="3026997"/>
            <a:ext cx="235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UI Screens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B050F77-9EF8-E24C-66E3-9070E804000E}"/>
              </a:ext>
            </a:extLst>
          </p:cNvPr>
          <p:cNvCxnSpPr>
            <a:cxnSpLocks/>
            <a:stCxn id="3074" idx="3"/>
            <a:endCxn id="43" idx="1"/>
          </p:cNvCxnSpPr>
          <p:nvPr/>
        </p:nvCxnSpPr>
        <p:spPr>
          <a:xfrm flipV="1">
            <a:off x="6851715" y="3257830"/>
            <a:ext cx="245776" cy="168255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215FC5-F993-B918-804B-FB851B0DD499}"/>
              </a:ext>
            </a:extLst>
          </p:cNvPr>
          <p:cNvSpPr txBox="1"/>
          <p:nvPr/>
        </p:nvSpPr>
        <p:spPr>
          <a:xfrm>
            <a:off x="8233884" y="4358155"/>
            <a:ext cx="341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Reusable Components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036F397-3166-4C4C-E74D-5DC7E1366C6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6997425" y="4588988"/>
            <a:ext cx="1236459" cy="37268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79" name="Connector: Curved 3078">
            <a:extLst>
              <a:ext uri="{FF2B5EF4-FFF2-40B4-BE49-F238E27FC236}">
                <a16:creationId xmlns:a16="http://schemas.microsoft.com/office/drawing/2014/main" id="{6D11B36E-AFFF-E829-287E-88D239F387BF}"/>
              </a:ext>
            </a:extLst>
          </p:cNvPr>
          <p:cNvCxnSpPr>
            <a:cxnSpLocks/>
            <a:stCxn id="7" idx="3"/>
            <a:endCxn id="3074" idx="1"/>
          </p:cNvCxnSpPr>
          <p:nvPr/>
        </p:nvCxnSpPr>
        <p:spPr>
          <a:xfrm flipV="1">
            <a:off x="2685811" y="4940386"/>
            <a:ext cx="1136954" cy="81790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85" name="TextBox 3084">
            <a:extLst>
              <a:ext uri="{FF2B5EF4-FFF2-40B4-BE49-F238E27FC236}">
                <a16:creationId xmlns:a16="http://schemas.microsoft.com/office/drawing/2014/main" id="{CB89D4DD-4CEF-40D8-1446-5B44FBBACBFC}"/>
              </a:ext>
            </a:extLst>
          </p:cNvPr>
          <p:cNvSpPr txBox="1"/>
          <p:nvPr/>
        </p:nvSpPr>
        <p:spPr>
          <a:xfrm>
            <a:off x="884540" y="3834592"/>
            <a:ext cx="162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Startups</a:t>
            </a:r>
          </a:p>
        </p:txBody>
      </p:sp>
      <p:cxnSp>
        <p:nvCxnSpPr>
          <p:cNvPr id="3087" name="Connector: Curved 3086">
            <a:extLst>
              <a:ext uri="{FF2B5EF4-FFF2-40B4-BE49-F238E27FC236}">
                <a16:creationId xmlns:a16="http://schemas.microsoft.com/office/drawing/2014/main" id="{C35E574B-A36F-D3CB-C3E1-453DF469DADA}"/>
              </a:ext>
            </a:extLst>
          </p:cNvPr>
          <p:cNvCxnSpPr>
            <a:cxnSpLocks/>
            <a:stCxn id="3085" idx="3"/>
            <a:endCxn id="3074" idx="1"/>
          </p:cNvCxnSpPr>
          <p:nvPr/>
        </p:nvCxnSpPr>
        <p:spPr>
          <a:xfrm>
            <a:off x="2508504" y="4065425"/>
            <a:ext cx="1314261" cy="8749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7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8407-55A7-D215-5950-9160D85A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Why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Industry Standard</a:t>
            </a:r>
            <a:r>
              <a:rPr lang="en-US" dirty="0">
                <a:latin typeface="Arial Black" panose="020B0A04020102020204" pitchFamily="34" charset="0"/>
              </a:rPr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302F-E413-E9FD-BDBF-EF95FB3C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Real-Time 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Cloud-Based (No Heavy Software Needed)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 Strong UI + UX + Prototyping in One Tool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Easy Design-to-Development Handoff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Design Systems &amp; Components Support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Free &amp; Accessible for Students and Beginners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Massive Industry Adoption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79FC-6A85-FFED-81C5-42C81C84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3" y="-14071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en-US" dirty="0">
                <a:latin typeface="Arial Black" panose="020B0A04020102020204" pitchFamily="34" charset="0"/>
              </a:rPr>
              <a:t>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EC39C-CD31-C8BA-D82D-5C67BF941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473" y="914401"/>
            <a:ext cx="12203473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70F2A-F76E-8248-6CD1-1886653998D2}"/>
              </a:ext>
            </a:extLst>
          </p:cNvPr>
          <p:cNvSpPr txBox="1"/>
          <p:nvPr/>
        </p:nvSpPr>
        <p:spPr>
          <a:xfrm>
            <a:off x="4741291" y="3236594"/>
            <a:ext cx="3729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(CANVAS)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The main design area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Where you create screens, layouts, and prototypes</a:t>
            </a:r>
          </a:p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DA278-7DD9-ED27-A7F9-9947A6A69CC4}"/>
              </a:ext>
            </a:extLst>
          </p:cNvPr>
          <p:cNvSpPr txBox="1"/>
          <p:nvPr/>
        </p:nvSpPr>
        <p:spPr>
          <a:xfrm>
            <a:off x="3918531" y="1184849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Menu Bar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278DDFC-32D2-EB52-59F8-E1741905092C}"/>
              </a:ext>
            </a:extLst>
          </p:cNvPr>
          <p:cNvCxnSpPr>
            <a:cxnSpLocks/>
          </p:cNvCxnSpPr>
          <p:nvPr/>
        </p:nvCxnSpPr>
        <p:spPr>
          <a:xfrm rot="10800000">
            <a:off x="419101" y="1136451"/>
            <a:ext cx="3499431" cy="2330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F62750-4CF4-56D5-D996-871628963EA4}"/>
              </a:ext>
            </a:extLst>
          </p:cNvPr>
          <p:cNvSpPr txBox="1"/>
          <p:nvPr/>
        </p:nvSpPr>
        <p:spPr>
          <a:xfrm>
            <a:off x="5574705" y="5261549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Tool Bar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3509C4-D790-D3ED-5C60-15A8ADF1482F}"/>
              </a:ext>
            </a:extLst>
          </p:cNvPr>
          <p:cNvCxnSpPr/>
          <p:nvPr/>
        </p:nvCxnSpPr>
        <p:spPr>
          <a:xfrm rot="5400000">
            <a:off x="5798163" y="5918200"/>
            <a:ext cx="584200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616232-02B6-985B-ED6B-34BFC2F9925E}"/>
              </a:ext>
            </a:extLst>
          </p:cNvPr>
          <p:cNvSpPr txBox="1"/>
          <p:nvPr/>
        </p:nvSpPr>
        <p:spPr>
          <a:xfrm>
            <a:off x="2894432" y="334113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Layer Panel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4D01ADC-FF2F-BCC3-A2DD-1AF2E45316D3}"/>
              </a:ext>
            </a:extLst>
          </p:cNvPr>
          <p:cNvCxnSpPr/>
          <p:nvPr/>
        </p:nvCxnSpPr>
        <p:spPr>
          <a:xfrm rot="10800000">
            <a:off x="1193800" y="2424632"/>
            <a:ext cx="1689100" cy="110116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4E2066-16A8-4D47-32F7-225444278A14}"/>
              </a:ext>
            </a:extLst>
          </p:cNvPr>
          <p:cNvSpPr txBox="1"/>
          <p:nvPr/>
        </p:nvSpPr>
        <p:spPr>
          <a:xfrm>
            <a:off x="8224860" y="1708992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Properties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50CEFE4-0ACE-3CB2-5011-256BB391F92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9461097" y="1554181"/>
            <a:ext cx="495703" cy="3394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64ED8D-9307-3244-B51D-ADB4DEE6D244}"/>
              </a:ext>
            </a:extLst>
          </p:cNvPr>
          <p:cNvSpPr txBox="1"/>
          <p:nvPr/>
        </p:nvSpPr>
        <p:spPr>
          <a:xfrm>
            <a:off x="2894432" y="238928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3D11A-CAE5-5C94-E22F-A946BF8AD75E}"/>
              </a:ext>
            </a:extLst>
          </p:cNvPr>
          <p:cNvSpPr txBox="1"/>
          <p:nvPr/>
        </p:nvSpPr>
        <p:spPr>
          <a:xfrm>
            <a:off x="2944837" y="20238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78441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A5DC-96E8-25C4-4498-E99547177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91D0-31A7-B42D-C0C2-E5330117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Pages are top-level sections used to organize and separate different parts of a design project</a:t>
            </a:r>
          </a:p>
          <a:p>
            <a:r>
              <a:rPr lang="en-US" dirty="0"/>
              <a:t>A page in Figma is like a folder that groups related frames and designs together.</a:t>
            </a:r>
          </a:p>
          <a:p>
            <a:pPr marL="0" indent="0">
              <a:buNone/>
            </a:pPr>
            <a:r>
              <a:rPr lang="en-US" dirty="0"/>
              <a:t>Why are Pages Important?</a:t>
            </a:r>
          </a:p>
          <a:p>
            <a:r>
              <a:rPr lang="en-US" dirty="0"/>
              <a:t>Without pages:</a:t>
            </a:r>
          </a:p>
          <a:p>
            <a:pPr lvl="1"/>
            <a:r>
              <a:rPr lang="en-US" dirty="0"/>
              <a:t>Designs become messy</a:t>
            </a:r>
          </a:p>
          <a:p>
            <a:pPr lvl="1"/>
            <a:r>
              <a:rPr lang="en-US" dirty="0"/>
              <a:t>Hard to find screens</a:t>
            </a:r>
          </a:p>
          <a:p>
            <a:pPr lvl="1"/>
            <a:r>
              <a:rPr lang="en-US" dirty="0"/>
              <a:t>Confusing for teams</a:t>
            </a:r>
          </a:p>
          <a:p>
            <a:r>
              <a:rPr lang="en-US" dirty="0"/>
              <a:t>With pages:</a:t>
            </a:r>
          </a:p>
          <a:p>
            <a:pPr lvl="1"/>
            <a:r>
              <a:rPr lang="en-US" dirty="0"/>
              <a:t>Clear workflow</a:t>
            </a:r>
          </a:p>
          <a:p>
            <a:pPr lvl="1"/>
            <a:r>
              <a:rPr lang="en-US" dirty="0"/>
              <a:t>Better collaboration</a:t>
            </a:r>
          </a:p>
          <a:p>
            <a:pPr lvl="1"/>
            <a:r>
              <a:rPr lang="en-US" dirty="0"/>
              <a:t>Easy navigation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3E440-6528-175B-8357-DF7DBC80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30E3C-15BB-A4AA-55A2-E06A539807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987" y="3567205"/>
            <a:ext cx="4154813" cy="24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CA87-BEEA-1816-A5F9-0A909F98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Frames (F)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0301-5277-927B-7C5D-A671D5D8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Frames are containers used to design screens or sections of a user interface. </a:t>
            </a:r>
          </a:p>
          <a:p>
            <a:r>
              <a:rPr lang="en-US" dirty="0"/>
              <a:t>They define the </a:t>
            </a:r>
            <a:r>
              <a:rPr lang="en-US" b="1" dirty="0"/>
              <a:t>size, layout, and boundaries</a:t>
            </a:r>
            <a:r>
              <a:rPr lang="en-US" dirty="0"/>
              <a:t> of a design such as a mobile screen, web page, or dashboard</a:t>
            </a:r>
          </a:p>
        </p:txBody>
      </p:sp>
    </p:spTree>
    <p:extLst>
      <p:ext uri="{BB962C8B-B14F-4D97-AF65-F5344CB8AC3E}">
        <p14:creationId xmlns:p14="http://schemas.microsoft.com/office/powerpoint/2010/main" val="306591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8BAD-CA85-7DA2-1F70-709A65F3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Handson: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9FB98-4DB3-C6BF-43B3-3C1DD414C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Create a new Figma file</a:t>
            </a:r>
          </a:p>
          <a:p>
            <a:pPr lvl="0"/>
            <a:r>
              <a:rPr lang="en-US" dirty="0"/>
              <a:t>Create frames for mobile &amp; desktop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83DA-1759-2B1F-17E3-4F879DEB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Basic 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8C9C-6D83-8D2D-F515-8AE8335D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Shapes &amp; Pen tool</a:t>
            </a:r>
          </a:p>
          <a:p>
            <a:pPr lvl="0"/>
            <a:r>
              <a:rPr lang="en-US" dirty="0"/>
              <a:t>Text tool &amp; typography basics</a:t>
            </a:r>
          </a:p>
          <a:p>
            <a:pPr lvl="0"/>
            <a:r>
              <a:rPr lang="en-US" dirty="0"/>
              <a:t>Colors, gradients, strokes</a:t>
            </a:r>
          </a:p>
          <a:p>
            <a:pPr lvl="0"/>
            <a:r>
              <a:rPr lang="en-US" dirty="0"/>
              <a:t>Images &amp; icons (plugins)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4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C749-1186-33AE-9C91-FC914F2A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Layout</a:t>
            </a:r>
            <a:r>
              <a:rPr lang="en-US" dirty="0">
                <a:latin typeface="Arial Black" panose="020B0A04020102020204" pitchFamily="34" charset="0"/>
              </a:rPr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9DB7-4C7E-CA6B-CF81-ACD506691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Grid systems</a:t>
            </a:r>
          </a:p>
          <a:p>
            <a:pPr marL="0" indent="0">
              <a:buNone/>
            </a:pPr>
            <a:r>
              <a:rPr lang="en-US" dirty="0"/>
              <a:t>Alignment &amp; spacing</a:t>
            </a:r>
          </a:p>
          <a:p>
            <a:pPr marL="0" indent="0">
              <a:buNone/>
            </a:pPr>
            <a:r>
              <a:rPr lang="en-US" dirty="0"/>
              <a:t>Constraints &amp; resizing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507D-664F-34A0-CE28-852E6BB6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Final Outcomes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D3E-E196-EBDF-95EB-80C924EE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Confidence in using Figma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of UI/UX basics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Portfolio-ready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Team collaboration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9259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23A9-9AD7-7E85-EEAA-2E8AE3F6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665B-ED2F-B6CF-C214-B795349E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simple mobile login screen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1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242C-8B9C-7FB3-CDEB-04A52ADF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CA1B4-5E76-47BE-6566-40645D71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Reusable UI element</a:t>
            </a:r>
          </a:p>
          <a:p>
            <a:r>
              <a:rPr lang="en-US" b="1" dirty="0"/>
              <a:t>Building blocks</a:t>
            </a:r>
            <a:r>
              <a:rPr lang="en-US" dirty="0"/>
              <a:t> of your UI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D5A50-89F2-7FDD-E1E1-5716A839E467}"/>
              </a:ext>
            </a:extLst>
          </p:cNvPr>
          <p:cNvSpPr/>
          <p:nvPr/>
        </p:nvSpPr>
        <p:spPr>
          <a:xfrm>
            <a:off x="7399867" y="2198159"/>
            <a:ext cx="1811866" cy="6434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it once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C1BB0-61DB-0256-159B-D91D6E97F178}"/>
              </a:ext>
            </a:extLst>
          </p:cNvPr>
          <p:cNvSpPr/>
          <p:nvPr/>
        </p:nvSpPr>
        <p:spPr>
          <a:xfrm>
            <a:off x="9668933" y="3027892"/>
            <a:ext cx="1811866" cy="6434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Reuse it every where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B6EF3-C23E-D554-7187-FE8A4B574B76}"/>
              </a:ext>
            </a:extLst>
          </p:cNvPr>
          <p:cNvSpPr/>
          <p:nvPr/>
        </p:nvSpPr>
        <p:spPr>
          <a:xfrm>
            <a:off x="7399867" y="3801534"/>
            <a:ext cx="1811866" cy="6434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it once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A5273-B574-F8A4-6849-BFAF940CBB63}"/>
              </a:ext>
            </a:extLst>
          </p:cNvPr>
          <p:cNvSpPr/>
          <p:nvPr/>
        </p:nvSpPr>
        <p:spPr>
          <a:xfrm>
            <a:off x="9668933" y="4575177"/>
            <a:ext cx="1811866" cy="6434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apply everywhere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96B3F33-94FF-20B9-D334-1959D02389F2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9211733" y="2519892"/>
            <a:ext cx="1363133" cy="50800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0FAF236-3F3C-853D-1DF2-56704FA10315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8305801" y="3349622"/>
            <a:ext cx="1363135" cy="451911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EC2B5B-B16E-232D-C30B-D8C0D6451C1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9211733" y="4123267"/>
            <a:ext cx="1363133" cy="45191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9D9BA77-8363-4C90-C5BB-5948C1224D1D}"/>
              </a:ext>
            </a:extLst>
          </p:cNvPr>
          <p:cNvSpPr txBox="1">
            <a:spLocks/>
          </p:cNvSpPr>
          <p:nvPr/>
        </p:nvSpPr>
        <p:spPr>
          <a:xfrm>
            <a:off x="1045636" y="3801534"/>
            <a:ext cx="6612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Good Practice (Industry Standard)</a:t>
            </a:r>
          </a:p>
          <a:p>
            <a:pPr marL="0" indent="0">
              <a:buNone/>
            </a:pPr>
            <a:r>
              <a:rPr lang="en-US" sz="1800" b="1" dirty="0"/>
              <a:t>✔ Keep main components in a separate page</a:t>
            </a:r>
          </a:p>
          <a:p>
            <a:pPr marL="0" indent="0">
              <a:buNone/>
            </a:pPr>
            <a:r>
              <a:rPr lang="en-US" sz="1800" b="1" dirty="0"/>
              <a:t>✔ Use clear naming (Button / Primary / Large)</a:t>
            </a:r>
          </a:p>
          <a:p>
            <a:pPr marL="0" indent="0">
              <a:buNone/>
            </a:pPr>
            <a:r>
              <a:rPr lang="en-US" sz="1800" b="1" dirty="0"/>
              <a:t>✔ Use variants instead of duplicates</a:t>
            </a:r>
          </a:p>
          <a:p>
            <a:pPr marL="0" indent="0">
              <a:buNone/>
            </a:pPr>
            <a:r>
              <a:rPr lang="en-US" sz="1800" b="1" dirty="0"/>
              <a:t>✔ Never detach instances unless necessary</a:t>
            </a:r>
          </a:p>
          <a:p>
            <a:pPr marL="0" indent="0">
              <a:buNone/>
            </a:pPr>
            <a:r>
              <a:rPr lang="en-US" sz="1800" b="1" dirty="0"/>
              <a:t>✔ Combine with Auto Layout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09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7A7C-7ED5-16D7-B65D-6F31B70C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Types of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Components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71B24-3300-CF7F-BFD5-E85E458200DA}"/>
              </a:ext>
            </a:extLst>
          </p:cNvPr>
          <p:cNvSpPr txBox="1"/>
          <p:nvPr/>
        </p:nvSpPr>
        <p:spPr>
          <a:xfrm>
            <a:off x="838200" y="2199363"/>
            <a:ext cx="9050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Main Component (Original Source)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D6944-8C8A-E384-1D4C-A2A88C02ED4E}"/>
              </a:ext>
            </a:extLst>
          </p:cNvPr>
          <p:cNvSpPr txBox="1"/>
          <p:nvPr/>
        </p:nvSpPr>
        <p:spPr>
          <a:xfrm>
            <a:off x="838200" y="2905780"/>
            <a:ext cx="407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Component Instance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13415-22DE-940F-CDE7-E9CBF22AEDC8}"/>
              </a:ext>
            </a:extLst>
          </p:cNvPr>
          <p:cNvSpPr txBox="1"/>
          <p:nvPr/>
        </p:nvSpPr>
        <p:spPr>
          <a:xfrm>
            <a:off x="838200" y="3615178"/>
            <a:ext cx="407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Nested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B323A-33EE-12A1-E7CD-C0A374537645}"/>
              </a:ext>
            </a:extLst>
          </p:cNvPr>
          <p:cNvSpPr txBox="1"/>
          <p:nvPr/>
        </p:nvSpPr>
        <p:spPr>
          <a:xfrm>
            <a:off x="838200" y="4324576"/>
            <a:ext cx="2430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Variants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E41BC-FC32-8192-9CC9-B117667056A5}"/>
              </a:ext>
            </a:extLst>
          </p:cNvPr>
          <p:cNvSpPr txBox="1"/>
          <p:nvPr/>
        </p:nvSpPr>
        <p:spPr>
          <a:xfrm>
            <a:off x="838200" y="5033974"/>
            <a:ext cx="471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Interactive Components</a:t>
            </a:r>
          </a:p>
        </p:txBody>
      </p:sp>
    </p:spTree>
    <p:extLst>
      <p:ext uri="{BB962C8B-B14F-4D97-AF65-F5344CB8AC3E}">
        <p14:creationId xmlns:p14="http://schemas.microsoft.com/office/powerpoint/2010/main" val="8230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3665-D3DF-636A-CB77-BC0E5AB4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Creating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4285-06F8-E235-2EB4-C91C4237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Variants (hover, active, disabled)</a:t>
            </a:r>
          </a:p>
          <a:p>
            <a:pPr marL="0" lvl="0" indent="0">
              <a:buNone/>
            </a:pPr>
            <a:r>
              <a:rPr lang="en-US" dirty="0"/>
              <a:t>Buttons, input fields, cards</a:t>
            </a:r>
          </a:p>
        </p:txBody>
      </p:sp>
    </p:spTree>
    <p:extLst>
      <p:ext uri="{BB962C8B-B14F-4D97-AF65-F5344CB8AC3E}">
        <p14:creationId xmlns:p14="http://schemas.microsoft.com/office/powerpoint/2010/main" val="142332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4667-6D0F-2DDF-0489-B0AA79C7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4D200-E46E-C73F-65F9-AA3BFAF8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 clean homepage layout</a:t>
            </a:r>
          </a:p>
          <a:p>
            <a:pPr marL="0" indent="0">
              <a:buNone/>
            </a:pPr>
            <a:r>
              <a:rPr lang="en-US" dirty="0"/>
              <a:t>Design 2–3 screens of a mobile app using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61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CB01-C475-EB68-F2E1-5D94849F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DAY 2: ADVANCED FIGMA, PROTOTYPING &amp; UX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70F4D-AD06-F016-9B40-07290F84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F46D-33C9-3914-EB1A-EA404527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Auto Layout  </a:t>
            </a:r>
            <a:r>
              <a:rPr lang="en-US" dirty="0"/>
              <a:t>(Shift + 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D65C-09E3-1C85-9DF3-3601A5B4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Auto Layout</a:t>
            </a:r>
            <a:r>
              <a:rPr lang="en-US" dirty="0"/>
              <a:t> is a layout system in Figma that lets you design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responsive, flexible UI components</a:t>
            </a:r>
            <a:r>
              <a:rPr lang="en-US" dirty="0"/>
              <a:t> that automatically adjust when: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Text length changes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Items are added/removed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Screen size or container size changes (Hug, Fill. Fixed)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Task: Build a responsive mobile screen using Auto Layout</a:t>
            </a:r>
          </a:p>
        </p:txBody>
      </p:sp>
    </p:spTree>
    <p:extLst>
      <p:ext uri="{BB962C8B-B14F-4D97-AF65-F5344CB8AC3E}">
        <p14:creationId xmlns:p14="http://schemas.microsoft.com/office/powerpoint/2010/main" val="75324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ser personas">
            <a:extLst>
              <a:ext uri="{FF2B5EF4-FFF2-40B4-BE49-F238E27FC236}">
                <a16:creationId xmlns:a16="http://schemas.microsoft.com/office/drawing/2014/main" id="{820DDB1D-D253-0B7D-A74C-C5DB4ADC4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407"/>
            <a:ext cx="10515600" cy="47264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User personas</a:t>
            </a:r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r>
              <a:rPr lang="en-US" dirty="0"/>
              <a:t>Activity : Create a simple user flow diagram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User journey">
            <a:extLst>
              <a:ext uri="{FF2B5EF4-FFF2-40B4-BE49-F238E27FC236}">
                <a16:creationId xmlns:a16="http://schemas.microsoft.com/office/drawing/2014/main" id="{8E700243-7ED9-1670-89D4-DDCD30AD3D68}"/>
              </a:ext>
            </a:extLst>
          </p:cNvPr>
          <p:cNvSpPr txBox="1">
            <a:spLocks/>
          </p:cNvSpPr>
          <p:nvPr/>
        </p:nvSpPr>
        <p:spPr>
          <a:xfrm>
            <a:off x="838200" y="2409733"/>
            <a:ext cx="4521889" cy="63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User journey mapping</a:t>
            </a:r>
          </a:p>
        </p:txBody>
      </p:sp>
      <p:sp>
        <p:nvSpPr>
          <p:cNvPr id="8" name="IA">
            <a:extLst>
              <a:ext uri="{FF2B5EF4-FFF2-40B4-BE49-F238E27FC236}">
                <a16:creationId xmlns:a16="http://schemas.microsoft.com/office/drawing/2014/main" id="{3EFE4666-9BC3-5E64-F29E-C92EECB936FC}"/>
              </a:ext>
            </a:extLst>
          </p:cNvPr>
          <p:cNvSpPr txBox="1">
            <a:spLocks/>
          </p:cNvSpPr>
          <p:nvPr/>
        </p:nvSpPr>
        <p:spPr>
          <a:xfrm>
            <a:off x="838200" y="3175905"/>
            <a:ext cx="4521889" cy="631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Information architecture</a:t>
            </a:r>
          </a:p>
        </p:txBody>
      </p:sp>
      <p:sp>
        <p:nvSpPr>
          <p:cNvPr id="9" name="Wireframe">
            <a:extLst>
              <a:ext uri="{FF2B5EF4-FFF2-40B4-BE49-F238E27FC236}">
                <a16:creationId xmlns:a16="http://schemas.microsoft.com/office/drawing/2014/main" id="{8C346DF9-A218-390A-964A-4FD1C0AC39AB}"/>
              </a:ext>
            </a:extLst>
          </p:cNvPr>
          <p:cNvSpPr txBox="1">
            <a:spLocks/>
          </p:cNvSpPr>
          <p:nvPr/>
        </p:nvSpPr>
        <p:spPr>
          <a:xfrm>
            <a:off x="838199" y="3942077"/>
            <a:ext cx="4785235" cy="78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Wireframes vs high-fidelity   designs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A483D-F861-A498-8042-A494DE9C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UX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Principles </a:t>
            </a:r>
            <a:r>
              <a:rPr lang="en-US" dirty="0">
                <a:latin typeface="Arial Black" panose="020B0A04020102020204" pitchFamily="34" charset="0"/>
              </a:rPr>
              <a:t>&amp; User Flow</a:t>
            </a:r>
          </a:p>
        </p:txBody>
      </p:sp>
      <p:pic>
        <p:nvPicPr>
          <p:cNvPr id="6" name="pUser personas">
            <a:extLst>
              <a:ext uri="{FF2B5EF4-FFF2-40B4-BE49-F238E27FC236}">
                <a16:creationId xmlns:a16="http://schemas.microsoft.com/office/drawing/2014/main" id="{0C076BEC-18E7-0476-E6F5-11374EEA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34" y="1288902"/>
            <a:ext cx="5864855" cy="4048642"/>
          </a:xfrm>
          <a:prstGeom prst="rect">
            <a:avLst/>
          </a:prstGeom>
        </p:spPr>
      </p:pic>
      <p:pic>
        <p:nvPicPr>
          <p:cNvPr id="13" name="puser journey">
            <a:extLst>
              <a:ext uri="{FF2B5EF4-FFF2-40B4-BE49-F238E27FC236}">
                <a16:creationId xmlns:a16="http://schemas.microsoft.com/office/drawing/2014/main" id="{2C5BB28D-8CC3-712B-DB08-D3C87783D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90" y="1368400"/>
            <a:ext cx="6240548" cy="3969144"/>
          </a:xfrm>
          <a:prstGeom prst="rect">
            <a:avLst/>
          </a:prstGeom>
        </p:spPr>
      </p:pic>
      <p:pic>
        <p:nvPicPr>
          <p:cNvPr id="15" name="pIA">
            <a:extLst>
              <a:ext uri="{FF2B5EF4-FFF2-40B4-BE49-F238E27FC236}">
                <a16:creationId xmlns:a16="http://schemas.microsoft.com/office/drawing/2014/main" id="{0CB1269D-CE8A-BAAB-2F2B-64EA636D6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085" y="1504864"/>
            <a:ext cx="5553850" cy="3696216"/>
          </a:xfrm>
          <a:prstGeom prst="rect">
            <a:avLst/>
          </a:prstGeom>
        </p:spPr>
      </p:pic>
      <p:pic>
        <p:nvPicPr>
          <p:cNvPr id="17" name="pWireframe">
            <a:extLst>
              <a:ext uri="{FF2B5EF4-FFF2-40B4-BE49-F238E27FC236}">
                <a16:creationId xmlns:a16="http://schemas.microsoft.com/office/drawing/2014/main" id="{0E77BE7D-4CD7-E1A3-6A5F-F6C1D3F9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74" y="1549124"/>
            <a:ext cx="5639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7E7A-D129-9F2C-9A65-E7881FE8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Prototyping</a:t>
            </a:r>
            <a:r>
              <a:rPr lang="en-US" dirty="0">
                <a:latin typeface="Arial Black" panose="020B0A04020102020204" pitchFamily="34" charset="0"/>
              </a:rPr>
              <a:t> &amp; Interactions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CECA-9076-85DB-2548-1FFDD1AF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Prototyping modes 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Simulate</a:t>
            </a:r>
            <a:r>
              <a:rPr lang="en-US" dirty="0"/>
              <a:t> how a product works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Linking screens: </a:t>
            </a:r>
            <a:r>
              <a:rPr lang="en-US" dirty="0"/>
              <a:t>connecting using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interactive triggers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like clicks, hovers, or key presses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Transitions &amp; animations : </a:t>
            </a:r>
            <a:r>
              <a:rPr lang="en-US" dirty="0"/>
              <a:t>define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how screens move or change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during navigation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Overlays &amp; modals : </a:t>
            </a:r>
            <a:r>
              <a:rPr lang="en-US" dirty="0"/>
              <a:t>appear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on top of the current screen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without navigating away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dirty="0"/>
              <a:t>Create an interactive prototype for a mobile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3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40FE-34A2-AC4F-8218-BE5177E9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9"/>
            <a:ext cx="10515600" cy="10368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Collaboration</a:t>
            </a:r>
            <a:r>
              <a:rPr lang="en-US" sz="3600" dirty="0">
                <a:latin typeface="Arial Black" panose="020B0A04020102020204" pitchFamily="34" charset="0"/>
              </a:rPr>
              <a:t>, Handoff &amp;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Best</a:t>
            </a:r>
            <a:r>
              <a:rPr lang="en-US" sz="3600" dirty="0">
                <a:latin typeface="Arial Black" panose="020B0A04020102020204" pitchFamily="34" charset="0"/>
              </a:rPr>
              <a:t> Practices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251C44-BDE3-BF73-71FD-4FC147A4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52" y="2997770"/>
            <a:ext cx="2158900" cy="17901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53B196-D34A-4357-B422-D80A6522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3" y="1312748"/>
            <a:ext cx="2322153" cy="179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7FBFDB-38C7-9F46-0BEE-25F6E1B72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442" y="5344249"/>
            <a:ext cx="1588734" cy="152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113145-5FDF-73AB-C0A1-A1E3E5B7D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823" y="885557"/>
            <a:ext cx="1689453" cy="1539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904AE2-C940-1489-435D-EB44531E8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655" y="1206061"/>
            <a:ext cx="1867868" cy="2076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0BF197-02D4-DE25-45E2-430B40C29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471927"/>
            <a:ext cx="1770121" cy="192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7C2C45-AE34-1F8B-FDD1-2E9FB9248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3653" y="4635074"/>
            <a:ext cx="2109047" cy="16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D21E09-D533-5C18-0D91-3CAFF4BD4E67}"/>
              </a:ext>
            </a:extLst>
          </p:cNvPr>
          <p:cNvCxnSpPr>
            <a:stCxn id="21" idx="3"/>
            <a:endCxn id="29" idx="1"/>
          </p:cNvCxnSpPr>
          <p:nvPr/>
        </p:nvCxnSpPr>
        <p:spPr>
          <a:xfrm flipV="1">
            <a:off x="7080352" y="2244211"/>
            <a:ext cx="2640303" cy="164863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408DF8-C098-6F6E-788B-8CAAFFB384FF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V="1">
            <a:off x="6000902" y="2424981"/>
            <a:ext cx="1269648" cy="57278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8CF78E-4C5D-EDF8-69E7-5F82D3CD822D}"/>
              </a:ext>
            </a:extLst>
          </p:cNvPr>
          <p:cNvCxnSpPr>
            <a:cxnSpLocks/>
            <a:stCxn id="21" idx="1"/>
            <a:endCxn id="23" idx="3"/>
          </p:cNvCxnSpPr>
          <p:nvPr/>
        </p:nvCxnSpPr>
        <p:spPr>
          <a:xfrm flipH="1" flipV="1">
            <a:off x="2970156" y="2207820"/>
            <a:ext cx="1951296" cy="168502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EB0D9-9269-DC03-132B-AD05C6E1A502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7080352" y="3892842"/>
            <a:ext cx="2363301" cy="157776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2575D6-B35D-60E9-ACA7-ACE36BD42DEA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5172809" y="4787914"/>
            <a:ext cx="828093" cy="55633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D93B37-3134-E81F-B1A8-25A35AD4D5D1}"/>
              </a:ext>
            </a:extLst>
          </p:cNvPr>
          <p:cNvCxnSpPr>
            <a:cxnSpLocks/>
            <a:stCxn id="21" idx="1"/>
            <a:endCxn id="31" idx="3"/>
          </p:cNvCxnSpPr>
          <p:nvPr/>
        </p:nvCxnSpPr>
        <p:spPr>
          <a:xfrm flipH="1">
            <a:off x="2608321" y="3892842"/>
            <a:ext cx="2313131" cy="154044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58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02DF-809D-5C44-B5D9-159D226D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TO-DO list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DDFCDA-6B0E-4354-B3A8-BD430BCDF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670115"/>
              </p:ext>
            </p:extLst>
          </p:nvPr>
        </p:nvGraphicFramePr>
        <p:xfrm>
          <a:off x="536714" y="1690688"/>
          <a:ext cx="9640956" cy="4667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46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35B0-213B-F99F-655E-C7EEE439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Preparing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3D161-87F5-A749-3929-7381822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Explaining competition rules</a:t>
            </a:r>
          </a:p>
          <a:p>
            <a:pPr marL="0" indent="0">
              <a:buNone/>
            </a:pPr>
            <a:r>
              <a:rPr lang="en-US" b="1" dirty="0"/>
              <a:t>Evaluation criteria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569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93A5-17AB-DDB6-C947-3C1FAA1E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78B1-F82E-A97B-8A77-FA495A5D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Minimum 5 screens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of:</a:t>
            </a:r>
          </a:p>
          <a:p>
            <a:pPr marL="713232" lvl="1" indent="-457200">
              <a:buFont typeface="+mj-lt"/>
              <a:buAutoNum type="arabicPeriod"/>
            </a:pPr>
            <a:r>
              <a:rPr lang="en-US" dirty="0"/>
              <a:t>Components</a:t>
            </a:r>
          </a:p>
          <a:p>
            <a:pPr marL="713232" lvl="1" indent="-457200">
              <a:buFont typeface="+mj-lt"/>
              <a:buAutoNum type="arabicPeriod"/>
            </a:pPr>
            <a:r>
              <a:rPr lang="en-US" dirty="0"/>
              <a:t>Auto Layout</a:t>
            </a:r>
          </a:p>
          <a:p>
            <a:pPr marL="713232" lvl="1" indent="-457200">
              <a:buFont typeface="+mj-lt"/>
              <a:buAutoNum type="arabicPeriod"/>
            </a:pPr>
            <a:r>
              <a:rPr lang="en-US" dirty="0"/>
              <a:t>Proper typography &amp; color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Clickable prototype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5-minute presentation per team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0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9CF19-C7E3-C20B-8312-736745E01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73" y="1612870"/>
            <a:ext cx="3994614" cy="5019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0DC02-0180-5190-5032-96D22DC3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What is </a:t>
            </a:r>
            <a:b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Graphic Design?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63192-1088-910C-88FC-5F351A1A5163}"/>
              </a:ext>
            </a:extLst>
          </p:cNvPr>
          <p:cNvSpPr txBox="1"/>
          <p:nvPr/>
        </p:nvSpPr>
        <p:spPr>
          <a:xfrm>
            <a:off x="1602038" y="2075233"/>
            <a:ext cx="25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Visual Communication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C740D-A02E-04CC-E02D-5C4D05F3D162}"/>
              </a:ext>
            </a:extLst>
          </p:cNvPr>
          <p:cNvSpPr txBox="1"/>
          <p:nvPr/>
        </p:nvSpPr>
        <p:spPr>
          <a:xfrm>
            <a:off x="8255330" y="2055614"/>
            <a:ext cx="22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Branding &amp; Identity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038D67-9F72-5E34-7F09-2CD2C356610D}"/>
              </a:ext>
            </a:extLst>
          </p:cNvPr>
          <p:cNvSpPr txBox="1"/>
          <p:nvPr/>
        </p:nvSpPr>
        <p:spPr>
          <a:xfrm>
            <a:off x="8885817" y="3648826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Web &amp; App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977CE-1207-B05E-DCC5-B00CE33071DC}"/>
              </a:ext>
            </a:extLst>
          </p:cNvPr>
          <p:cNvSpPr txBox="1"/>
          <p:nvPr/>
        </p:nvSpPr>
        <p:spPr>
          <a:xfrm>
            <a:off x="8916678" y="4965039"/>
            <a:ext cx="142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Typography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3D331-1BA9-F9D6-C0FA-DA4E08060E49}"/>
              </a:ext>
            </a:extLst>
          </p:cNvPr>
          <p:cNvSpPr txBox="1"/>
          <p:nvPr/>
        </p:nvSpPr>
        <p:spPr>
          <a:xfrm>
            <a:off x="1645919" y="3833492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Print &amp; Design Media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B6FC4-DE47-7CE6-CDCD-038C09D76C79}"/>
              </a:ext>
            </a:extLst>
          </p:cNvPr>
          <p:cNvSpPr txBox="1"/>
          <p:nvPr/>
        </p:nvSpPr>
        <p:spPr>
          <a:xfrm>
            <a:off x="1645919" y="5205202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Problem Solving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44EB0-930F-33E5-A0FC-AE210AEEFF58}"/>
              </a:ext>
            </a:extLst>
          </p:cNvPr>
          <p:cNvSpPr txBox="1"/>
          <p:nvPr/>
        </p:nvSpPr>
        <p:spPr>
          <a:xfrm>
            <a:off x="3034344" y="6263405"/>
            <a:ext cx="19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Visual Hierarchy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35F1-BB89-1130-A6ED-65B8B065AD8C}"/>
              </a:ext>
            </a:extLst>
          </p:cNvPr>
          <p:cNvSpPr txBox="1"/>
          <p:nvPr/>
        </p:nvSpPr>
        <p:spPr>
          <a:xfrm>
            <a:off x="8100690" y="616096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Color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A91A2B4-A014-1F63-3E1C-2D4B2DF8BF67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4169407" y="2259900"/>
            <a:ext cx="1335830" cy="325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2314CC5-B843-35A7-68AF-AF2AA6D38805}"/>
              </a:ext>
            </a:extLst>
          </p:cNvPr>
          <p:cNvCxnSpPr>
            <a:cxnSpLocks/>
          </p:cNvCxnSpPr>
          <p:nvPr/>
        </p:nvCxnSpPr>
        <p:spPr>
          <a:xfrm flipV="1">
            <a:off x="7042826" y="2240280"/>
            <a:ext cx="1320406" cy="3446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8D9F612-D8D0-0E7C-D31D-EDE59710922B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2856347" y="3270924"/>
            <a:ext cx="1883448" cy="562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D5F9090-BA7B-02AB-0570-A5DAA1F32B88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3564265" y="4707456"/>
            <a:ext cx="1175532" cy="6824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FD127D5-C3A0-8F40-99E3-D36EC9F9BDF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19174" y="3648826"/>
            <a:ext cx="866643" cy="1846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39A4A4E-FF8D-8B38-48B7-20790D07BC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949028" y="4780373"/>
            <a:ext cx="967650" cy="3693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1C49DD3-BCEC-9CFE-480E-BCF569956B6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870697" y="5574534"/>
            <a:ext cx="1229993" cy="7710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5D20E62-0054-BDF9-0508-9F789C63818D}"/>
              </a:ext>
            </a:extLst>
          </p:cNvPr>
          <p:cNvCxnSpPr>
            <a:cxnSpLocks/>
            <a:endCxn id="20" idx="3"/>
          </p:cNvCxnSpPr>
          <p:nvPr/>
        </p:nvCxnSpPr>
        <p:spPr>
          <a:xfrm rot="5400000">
            <a:off x="4757433" y="5700264"/>
            <a:ext cx="966083" cy="529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EC2B-441F-93D5-BBA5-FED23680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UI </a:t>
            </a:r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&amp;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UX </a:t>
            </a:r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754CD-8A21-4C2B-9810-0C138DD38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70" y="1690688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394910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A4353-3CC2-6A43-67A9-47395420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UI</a:t>
            </a:r>
            <a:r>
              <a:rPr lang="en-US" dirty="0">
                <a:latin typeface="Arial Black" panose="020B0A04020102020204" pitchFamily="34" charset="0"/>
              </a:rPr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UX</a:t>
            </a:r>
            <a:r>
              <a:rPr lang="en-US" dirty="0">
                <a:latin typeface="Arial Black" panose="020B0A04020102020204" pitchFamily="34" charset="0"/>
              </a:rPr>
              <a:t>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96688-EEBC-C94C-6DD3-8F1D423DD3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How a product looks and feels</a:t>
            </a:r>
          </a:p>
          <a:p>
            <a:pPr marL="0" indent="0">
              <a:buNone/>
            </a:pPr>
            <a:r>
              <a:rPr lang="en-US" dirty="0"/>
              <a:t>UI is all about the visual and interactive elements of a product what the user sees and touches.</a:t>
            </a:r>
          </a:p>
          <a:p>
            <a:r>
              <a:rPr lang="en-US" dirty="0"/>
              <a:t>UI Includes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Buttons, icons, menus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Colors, fonts, spacing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Layout of screens/pages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Animations and transitions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Forms, sliders, toggles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48F99-950A-8815-75C1-28802B72D6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How a product works and how it feels to use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UX focuses on the overall experience a user has while using a product from start to finish.</a:t>
            </a:r>
          </a:p>
          <a:p>
            <a:r>
              <a:rPr lang="en-US" dirty="0"/>
              <a:t>UX Includes 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research and user needs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Information architecture (how content is organized)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flows (steps to complete a task)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Usability and accessibility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Error handling and feedback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182699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C53A-8101-81A6-6BD9-BF5656A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UI/UX </a:t>
            </a:r>
            <a:r>
              <a:rPr lang="en-US" dirty="0">
                <a:latin typeface="Arial Black" panose="020B0A04020102020204" pitchFamily="34" charset="0"/>
              </a:rPr>
              <a:t>in real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311FC-6CC8-095A-9FE6-1DA2D10FFA3A}"/>
              </a:ext>
            </a:extLst>
          </p:cNvPr>
          <p:cNvSpPr txBox="1"/>
          <p:nvPr/>
        </p:nvSpPr>
        <p:spPr>
          <a:xfrm>
            <a:off x="1175385" y="2042438"/>
            <a:ext cx="333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Improves User Satisfaction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AD957-93BD-9011-5283-C586868B0DC8}"/>
              </a:ext>
            </a:extLst>
          </p:cNvPr>
          <p:cNvSpPr txBox="1"/>
          <p:nvPr/>
        </p:nvSpPr>
        <p:spPr>
          <a:xfrm>
            <a:off x="1175385" y="2649597"/>
            <a:ext cx="276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Saves Time and Effort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B327B-888C-0E56-02B6-2D8DF54C75AA}"/>
              </a:ext>
            </a:extLst>
          </p:cNvPr>
          <p:cNvSpPr txBox="1"/>
          <p:nvPr/>
        </p:nvSpPr>
        <p:spPr>
          <a:xfrm>
            <a:off x="1175385" y="3256757"/>
            <a:ext cx="360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Reduces Errors and Mistakes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8226A-5574-CA42-8C4A-38CE88C156EC}"/>
              </a:ext>
            </a:extLst>
          </p:cNvPr>
          <p:cNvSpPr txBox="1"/>
          <p:nvPr/>
        </p:nvSpPr>
        <p:spPr>
          <a:xfrm>
            <a:off x="1175385" y="3863916"/>
            <a:ext cx="360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Increases Business Success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350B4-45D3-AA56-73AB-927CA53A0786}"/>
              </a:ext>
            </a:extLst>
          </p:cNvPr>
          <p:cNvSpPr txBox="1"/>
          <p:nvPr/>
        </p:nvSpPr>
        <p:spPr>
          <a:xfrm>
            <a:off x="1175385" y="4471075"/>
            <a:ext cx="320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Builds Trust and Credibility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D7244-C8E0-8D70-2AED-BCE06C96EA1A}"/>
              </a:ext>
            </a:extLst>
          </p:cNvPr>
          <p:cNvSpPr txBox="1"/>
          <p:nvPr/>
        </p:nvSpPr>
        <p:spPr>
          <a:xfrm>
            <a:off x="1175385" y="5078234"/>
            <a:ext cx="41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Improves Accessibility &amp; Inclusivity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890BC-617A-5303-9594-3E6F2F763EA2}"/>
              </a:ext>
            </a:extLst>
          </p:cNvPr>
          <p:cNvSpPr txBox="1"/>
          <p:nvPr/>
        </p:nvSpPr>
        <p:spPr>
          <a:xfrm>
            <a:off x="1175385" y="5685393"/>
            <a:ext cx="435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Reduces Training and Support Costs</a:t>
            </a:r>
          </a:p>
        </p:txBody>
      </p:sp>
    </p:spTree>
    <p:extLst>
      <p:ext uri="{BB962C8B-B14F-4D97-AF65-F5344CB8AC3E}">
        <p14:creationId xmlns:p14="http://schemas.microsoft.com/office/powerpoint/2010/main" val="7523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22E7-EE30-81F0-CB71-DB854A60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Design Thinking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3AE7AD-1A96-4B24-A9F8-BBA44CD3B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459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1886B7-7B45-EB2E-F1AE-F67FA4F6C955}"/>
              </a:ext>
            </a:extLst>
          </p:cNvPr>
          <p:cNvSpPr txBox="1"/>
          <p:nvPr/>
        </p:nvSpPr>
        <p:spPr>
          <a:xfrm>
            <a:off x="838200" y="2114550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problems are</a:t>
            </a:r>
          </a:p>
          <a:p>
            <a:r>
              <a:rPr lang="en-US" dirty="0"/>
              <a:t>users facing?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8D5FE-A401-DCAA-B816-EDD507A348EC}"/>
              </a:ext>
            </a:extLst>
          </p:cNvPr>
          <p:cNvSpPr txBox="1"/>
          <p:nvPr/>
        </p:nvSpPr>
        <p:spPr>
          <a:xfrm>
            <a:off x="2781300" y="5276850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design is bad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37F61-9D41-2B8A-E14B-1F0E27AD2D2F}"/>
              </a:ext>
            </a:extLst>
          </p:cNvPr>
          <p:cNvSpPr txBox="1"/>
          <p:nvPr/>
        </p:nvSpPr>
        <p:spPr>
          <a:xfrm>
            <a:off x="4191000" y="2114550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Ideas = More Solutions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7559B-1EEF-296D-7982-EC7578C633EB}"/>
              </a:ext>
            </a:extLst>
          </p:cNvPr>
          <p:cNvSpPr txBox="1"/>
          <p:nvPr/>
        </p:nvSpPr>
        <p:spPr>
          <a:xfrm>
            <a:off x="6496050" y="5276850"/>
            <a:ext cx="2094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of how final</a:t>
            </a:r>
          </a:p>
          <a:p>
            <a:r>
              <a:rPr lang="en-US" dirty="0"/>
              <a:t>system will loot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CA350-8938-BA8E-5816-9199D34D147E}"/>
              </a:ext>
            </a:extLst>
          </p:cNvPr>
          <p:cNvSpPr txBox="1"/>
          <p:nvPr/>
        </p:nvSpPr>
        <p:spPr>
          <a:xfrm>
            <a:off x="8299655" y="2108716"/>
            <a:ext cx="268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prototype to users</a:t>
            </a:r>
          </a:p>
          <a:p>
            <a:r>
              <a:rPr lang="en-US" dirty="0"/>
              <a:t> and get feedback</a:t>
            </a:r>
          </a:p>
        </p:txBody>
      </p:sp>
    </p:spTree>
    <p:extLst>
      <p:ext uri="{BB962C8B-B14F-4D97-AF65-F5344CB8AC3E}">
        <p14:creationId xmlns:p14="http://schemas.microsoft.com/office/powerpoint/2010/main" val="313458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2763-B723-1CFF-5D10-F7F9D502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Good UI </a:t>
            </a:r>
            <a:r>
              <a:rPr lang="en-US" dirty="0">
                <a:latin typeface="Arial Black" panose="020B0A04020102020204" pitchFamily="34" charset="0"/>
              </a:rPr>
              <a:t>VS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bad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671D1-0D31-C553-D3D6-EC90592D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9314745" cy="5239544"/>
          </a:xfrm>
        </p:spPr>
      </p:pic>
    </p:spTree>
    <p:extLst>
      <p:ext uri="{BB962C8B-B14F-4D97-AF65-F5344CB8AC3E}">
        <p14:creationId xmlns:p14="http://schemas.microsoft.com/office/powerpoint/2010/main" val="64383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44546A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Trebuchet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1207</TotalTime>
  <Words>4827</Words>
  <Application>Microsoft Office PowerPoint</Application>
  <PresentationFormat>Widescreen</PresentationFormat>
  <Paragraphs>1028</Paragraphs>
  <Slides>31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ADLaM Display</vt:lpstr>
      <vt:lpstr>Arial</vt:lpstr>
      <vt:lpstr>Arial Black</vt:lpstr>
      <vt:lpstr>Calibri</vt:lpstr>
      <vt:lpstr>Calibri Light</vt:lpstr>
      <vt:lpstr>Courier New</vt:lpstr>
      <vt:lpstr>Trebuchet MS</vt:lpstr>
      <vt:lpstr>Wingdings</vt:lpstr>
      <vt:lpstr>Office Theme</vt:lpstr>
      <vt:lpstr>3-Days Workshop on</vt:lpstr>
      <vt:lpstr>Final Outcomes For Students</vt:lpstr>
      <vt:lpstr>TO-DO list</vt:lpstr>
      <vt:lpstr>What is  Graphic Design?</vt:lpstr>
      <vt:lpstr>What IS UI &amp; UX ?</vt:lpstr>
      <vt:lpstr>What is UI and UX ?</vt:lpstr>
      <vt:lpstr>UI/UX in real World</vt:lpstr>
      <vt:lpstr>Design Thinking</vt:lpstr>
      <vt:lpstr>Good UI VS bad UI</vt:lpstr>
      <vt:lpstr>How to know Good UI and Bad UI ?</vt:lpstr>
      <vt:lpstr>What is Figma ?</vt:lpstr>
      <vt:lpstr>What is Figma ?</vt:lpstr>
      <vt:lpstr>Why Industry Standard? </vt:lpstr>
      <vt:lpstr>Interface overview</vt:lpstr>
      <vt:lpstr>Pages</vt:lpstr>
      <vt:lpstr>Frames (F)</vt:lpstr>
      <vt:lpstr>Handson: </vt:lpstr>
      <vt:lpstr>Basic Design tools</vt:lpstr>
      <vt:lpstr>Layout and Alignment</vt:lpstr>
      <vt:lpstr>Hands on task</vt:lpstr>
      <vt:lpstr>Components</vt:lpstr>
      <vt:lpstr>Types of Components</vt:lpstr>
      <vt:lpstr>Creating Components</vt:lpstr>
      <vt:lpstr>Day 1 Assignment</vt:lpstr>
      <vt:lpstr>DAY 2: ADVANCED FIGMA, PROTOTYPING &amp; UX PRACTICES</vt:lpstr>
      <vt:lpstr>Auto Layout  (Shift + A)</vt:lpstr>
      <vt:lpstr>UX Principles &amp; User Flow</vt:lpstr>
      <vt:lpstr>Prototyping &amp; Interactions </vt:lpstr>
      <vt:lpstr>Collaboration, Handoff &amp; Best Practices </vt:lpstr>
      <vt:lpstr>Preparing for Competition</vt:lpstr>
      <vt:lpstr>Deliverables: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Kapil Dev Pant</dc:creator>
  <cp:lastModifiedBy>Kapil Dev Pant</cp:lastModifiedBy>
  <cp:revision>313</cp:revision>
  <dcterms:created xsi:type="dcterms:W3CDTF">2026-01-23T01:14:19Z</dcterms:created>
  <dcterms:modified xsi:type="dcterms:W3CDTF">2026-01-29T10:11:00Z</dcterms:modified>
</cp:coreProperties>
</file>